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475" r:id="rId5"/>
    <p:sldMasterId id="2147484498" r:id="rId6"/>
    <p:sldMasterId id="2147484505" r:id="rId7"/>
    <p:sldMasterId id="2147484512" r:id="rId8"/>
    <p:sldMasterId id="2147484519" r:id="rId9"/>
  </p:sldMasterIdLst>
  <p:notesMasterIdLst>
    <p:notesMasterId r:id="rId31"/>
  </p:notesMasterIdLst>
  <p:handoutMasterIdLst>
    <p:handoutMasterId r:id="rId32"/>
  </p:handoutMasterIdLst>
  <p:sldIdLst>
    <p:sldId id="266" r:id="rId10"/>
    <p:sldId id="329" r:id="rId11"/>
    <p:sldId id="320" r:id="rId12"/>
    <p:sldId id="330" r:id="rId13"/>
    <p:sldId id="288" r:id="rId14"/>
    <p:sldId id="321" r:id="rId15"/>
    <p:sldId id="322" r:id="rId16"/>
    <p:sldId id="289" r:id="rId17"/>
    <p:sldId id="291" r:id="rId18"/>
    <p:sldId id="292" r:id="rId19"/>
    <p:sldId id="297" r:id="rId20"/>
    <p:sldId id="301" r:id="rId21"/>
    <p:sldId id="328" r:id="rId22"/>
    <p:sldId id="331" r:id="rId23"/>
    <p:sldId id="273" r:id="rId24"/>
    <p:sldId id="274" r:id="rId25"/>
    <p:sldId id="277" r:id="rId26"/>
    <p:sldId id="327" r:id="rId27"/>
    <p:sldId id="309" r:id="rId28"/>
    <p:sldId id="332" r:id="rId29"/>
    <p:sldId id="311" r:id="rId30"/>
  </p:sldIdLst>
  <p:sldSz cx="12436475" cy="6994525"/>
  <p:notesSz cx="6807200" cy="9939338"/>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3" userDrawn="1">
          <p15:clr>
            <a:srgbClr val="A4A3A4"/>
          </p15:clr>
        </p15:guide>
        <p15:guide id="2" pos="3917">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guide id="3" orient="horz" pos="3131">
          <p15:clr>
            <a:srgbClr val="A4A3A4"/>
          </p15:clr>
        </p15:guide>
        <p15:guide id="4" pos="2144">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97B720A-3899-521E-EC68-30F44B732698}" name="Tāneora Fraser" initials="TF" userId="S::TFraser@lawcom.govt.nz::4850a376-c329-43d8-a06e-f316b629611b" providerId="AD"/>
  <p188:author id="{4E0E197E-2E65-4705-E957-35D16025EB11}" name="Christian Whata" initials="CW" userId="S::CWhata@lawcom.govt.nz::090ea0ae-6643-43d9-8d4e-0748a625770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 id="2" name="Monica Lueder" initials="ML" lastIdx="22" clrIdx="2"/>
  <p:cmAuthor id="3" name="Mary Feil-Jacobs" initials="MF" lastIdx="22" clrIdx="3"/>
  <p:cmAuthor id="4" name="Jun Young" initials="JY" lastIdx="27"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7164"/>
    <a:srgbClr val="6BA539"/>
    <a:srgbClr val="67A5BF"/>
    <a:srgbClr val="2F2F2F"/>
    <a:srgbClr val="E5BBB5"/>
    <a:srgbClr val="0078D7"/>
    <a:srgbClr val="F2F2F2"/>
    <a:srgbClr val="FFFFFF"/>
    <a:srgbClr val="D2D2D2"/>
    <a:srgbClr val="5C2D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C348A37-E8AF-1F33-37AC-C9BDFF07CD1E}" v="182" dt="2023-07-24T20:52:44.12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80" autoAdjust="0"/>
    <p:restoredTop sz="71611" autoAdjust="0"/>
  </p:normalViewPr>
  <p:slideViewPr>
    <p:cSldViewPr snapToGrid="0">
      <p:cViewPr varScale="1">
        <p:scale>
          <a:sx n="47" d="100"/>
          <a:sy n="47" d="100"/>
        </p:scale>
        <p:origin x="1196" y="36"/>
      </p:cViewPr>
      <p:guideLst>
        <p:guide orient="horz" pos="2443"/>
        <p:guide pos="3917"/>
      </p:guideLst>
    </p:cSldViewPr>
  </p:slideViewPr>
  <p:outlineViewPr>
    <p:cViewPr>
      <p:scale>
        <a:sx n="33" d="100"/>
        <a:sy n="33" d="100"/>
      </p:scale>
      <p:origin x="0" y="-14298"/>
    </p:cViewPr>
  </p:outlineViewPr>
  <p:notesTextViewPr>
    <p:cViewPr>
      <p:scale>
        <a:sx n="1" d="1"/>
        <a:sy n="1" d="1"/>
      </p:scale>
      <p:origin x="0" y="0"/>
    </p:cViewPr>
  </p:notesTextViewPr>
  <p:notesViewPr>
    <p:cSldViewPr snapToGrid="0">
      <p:cViewPr>
        <p:scale>
          <a:sx n="102" d="100"/>
          <a:sy n="102" d="100"/>
        </p:scale>
        <p:origin x="858" y="-738"/>
      </p:cViewPr>
      <p:guideLst>
        <p:guide orient="horz" pos="2928"/>
        <p:guide pos="2208"/>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microsoft.com/office/2018/10/relationships/authors" Target="authors.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presProps" Target="presProps.xml"/><Relationship Id="rId7"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commentAuthors" Target="commentAuthor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theme" Target="theme/theme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2581"/>
            <a:ext cx="2949787" cy="496967"/>
          </a:xfrm>
          <a:prstGeom prst="rect">
            <a:avLst/>
          </a:prstGeom>
        </p:spPr>
        <p:txBody>
          <a:bodyPr vert="horz" lIns="93177" tIns="46589" rIns="93177" bIns="46589" rtlCol="0"/>
          <a:lstStyle>
            <a:lvl1pPr algn="l">
              <a:defRPr sz="1200"/>
            </a:lvl1pPr>
          </a:lstStyle>
          <a:p>
            <a:r>
              <a:rPr lang="en-NZ"/>
              <a:t>Law Commission - Independent advice on law reform</a:t>
            </a:r>
            <a:endParaRPr lang="en-US">
              <a:latin typeface="Segoe UI" pitchFamily="34" charset="0"/>
            </a:endParaRPr>
          </a:p>
        </p:txBody>
      </p:sp>
      <p:sp>
        <p:nvSpPr>
          <p:cNvPr id="7" name="Date Placeholder 6"/>
          <p:cNvSpPr>
            <a:spLocks noGrp="1"/>
          </p:cNvSpPr>
          <p:nvPr>
            <p:ph type="dt" sz="quarter" idx="1"/>
          </p:nvPr>
        </p:nvSpPr>
        <p:spPr>
          <a:xfrm>
            <a:off x="3855838" y="0"/>
            <a:ext cx="2949787" cy="496967"/>
          </a:xfrm>
          <a:prstGeom prst="rect">
            <a:avLst/>
          </a:prstGeom>
        </p:spPr>
        <p:txBody>
          <a:bodyPr vert="horz" lIns="93177" tIns="46589" rIns="93177" bIns="46589" rtlCol="0"/>
          <a:lstStyle>
            <a:lvl1pPr algn="r">
              <a:defRPr sz="1200"/>
            </a:lvl1pPr>
          </a:lstStyle>
          <a:p>
            <a:fld id="{21D0CB2F-F0BF-435A-A27A-2EC15087F634}" type="datetime8">
              <a:rPr lang="en-US" smtClean="0">
                <a:latin typeface="Segoe UI" pitchFamily="34" charset="0"/>
              </a:rPr>
              <a:t>7/25/2023 8:54 AM</a:t>
            </a:fld>
            <a:endParaRPr lang="en-US">
              <a:latin typeface="Segoe UI" pitchFamily="34" charset="0"/>
            </a:endParaRPr>
          </a:p>
        </p:txBody>
      </p:sp>
      <p:sp>
        <p:nvSpPr>
          <p:cNvPr id="8" name="Footer Placeholder 7"/>
          <p:cNvSpPr>
            <a:spLocks noGrp="1"/>
          </p:cNvSpPr>
          <p:nvPr>
            <p:ph type="ftr" sz="quarter" idx="2"/>
          </p:nvPr>
        </p:nvSpPr>
        <p:spPr>
          <a:xfrm>
            <a:off x="0" y="9440646"/>
            <a:ext cx="5752084" cy="361349"/>
          </a:xfrm>
          <a:prstGeom prst="rect">
            <a:avLst/>
          </a:prstGeom>
        </p:spPr>
        <p:txBody>
          <a:bodyPr vert="horz" lIns="93177" tIns="46589" rIns="93177" bIns="46589" rtlCol="0" anchor="b"/>
          <a:lstStyle>
            <a:lvl1pPr algn="l">
              <a:defRPr sz="1200"/>
            </a:lvl1pPr>
          </a:lstStyle>
          <a:p>
            <a:pPr marL="406034" defTabSz="931467" eaLnBrk="0" hangingPunct="0"/>
            <a:r>
              <a:rPr lang="en-NZ" sz="400">
                <a:gradFill>
                  <a:gsLst>
                    <a:gs pos="0">
                      <a:schemeClr val="tx1"/>
                    </a:gs>
                    <a:gs pos="100000">
                      <a:schemeClr val="tx1"/>
                    </a:gs>
                  </a:gsLst>
                  <a:lin ang="5400000" scaled="0"/>
                </a:gradFill>
                <a:latin typeface="Segoe UI" pitchFamily="34" charset="0"/>
                <a:ea typeface="Segoe UI" pitchFamily="34" charset="0"/>
                <a:cs typeface="Segoe UI" pitchFamily="34" charset="0"/>
              </a:rPr>
              <a:t>©NZ Law Commission. All rights reserved. </a:t>
            </a:r>
            <a:endParaRPr lang="en-US" sz="40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40738" y="9440646"/>
            <a:ext cx="1064886" cy="496967"/>
          </a:xfrm>
          <a:prstGeom prst="rect">
            <a:avLst/>
          </a:prstGeom>
        </p:spPr>
        <p:txBody>
          <a:bodyPr vert="horz" lIns="93177" tIns="46589" rIns="93177" bIns="46589" rtlCol="0" anchor="b"/>
          <a:lstStyle>
            <a:lvl1pPr algn="r">
              <a:defRPr sz="1200"/>
            </a:lvl1pPr>
          </a:lstStyle>
          <a:p>
            <a:fld id="{0EC9E9D6-92A0-482B-A603-C9BA7FFB8190}" type="slidenum">
              <a:rPr lang="en-US" smtClean="0">
                <a:latin typeface="Segoe UI" pitchFamily="34" charset="0"/>
              </a:rPr>
              <a:t>‹#›</a:t>
            </a:fld>
            <a:endParaRPr lang="en-US">
              <a:latin typeface="Segoe UI" pitchFamily="34" charset="0"/>
            </a:endParaRPr>
          </a:p>
        </p:txBody>
      </p:sp>
    </p:spTree>
    <p:extLst>
      <p:ext uri="{BB962C8B-B14F-4D97-AF65-F5344CB8AC3E}">
        <p14:creationId xmlns:p14="http://schemas.microsoft.com/office/powerpoint/2010/main" val="2"/>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49787" cy="496967"/>
          </a:xfrm>
          <a:prstGeom prst="rect">
            <a:avLst/>
          </a:prstGeom>
        </p:spPr>
        <p:txBody>
          <a:bodyPr vert="horz" lIns="93177" tIns="46589" rIns="93177" bIns="46589" rtlCol="0"/>
          <a:lstStyle>
            <a:lvl1pPr algn="l">
              <a:defRPr sz="1200">
                <a:latin typeface="Segoe UI" pitchFamily="34" charset="0"/>
              </a:defRPr>
            </a:lvl1pPr>
          </a:lstStyle>
          <a:p>
            <a:r>
              <a:rPr lang="en-NZ"/>
              <a:t>Law Commission - Independent advice on law reform</a:t>
            </a:r>
            <a:endParaRPr lang="en-US"/>
          </a:p>
        </p:txBody>
      </p:sp>
      <p:sp>
        <p:nvSpPr>
          <p:cNvPr id="9" name="Slide Image Placeholder 8"/>
          <p:cNvSpPr>
            <a:spLocks noGrp="1" noRot="1" noChangeAspect="1"/>
          </p:cNvSpPr>
          <p:nvPr>
            <p:ph type="sldImg" idx="2"/>
          </p:nvPr>
        </p:nvSpPr>
        <p:spPr>
          <a:xfrm>
            <a:off x="90488" y="744538"/>
            <a:ext cx="6626225" cy="3727450"/>
          </a:xfrm>
          <a:prstGeom prst="rect">
            <a:avLst/>
          </a:prstGeom>
          <a:noFill/>
          <a:ln w="12700">
            <a:solidFill>
              <a:prstClr val="black"/>
            </a:solidFill>
          </a:ln>
        </p:spPr>
        <p:txBody>
          <a:bodyPr vert="horz" lIns="93177" tIns="46589" rIns="93177" bIns="46589" rtlCol="0" anchor="ctr"/>
          <a:lstStyle/>
          <a:p>
            <a:endParaRPr lang="en-US"/>
          </a:p>
        </p:txBody>
      </p:sp>
      <p:sp>
        <p:nvSpPr>
          <p:cNvPr id="10" name="Footer Placeholder 9"/>
          <p:cNvSpPr>
            <a:spLocks noGrp="1"/>
          </p:cNvSpPr>
          <p:nvPr>
            <p:ph type="ftr" sz="quarter" idx="4"/>
          </p:nvPr>
        </p:nvSpPr>
        <p:spPr>
          <a:xfrm>
            <a:off x="0" y="9442372"/>
            <a:ext cx="5876883" cy="386926"/>
          </a:xfrm>
          <a:prstGeom prst="rect">
            <a:avLst/>
          </a:prstGeom>
        </p:spPr>
        <p:txBody>
          <a:bodyPr vert="horz" lIns="93177" tIns="46589" rIns="93177" bIns="46589" rtlCol="0" anchor="b"/>
          <a:lstStyle>
            <a:lvl1pPr marL="582359" indent="0" algn="l">
              <a:defRPr sz="1200"/>
            </a:lvl1pPr>
          </a:lstStyle>
          <a:p>
            <a:pPr defTabSz="931467" eaLnBrk="0" hangingPunct="0"/>
            <a:r>
              <a:rPr lang="en-NZ" sz="400">
                <a:gradFill>
                  <a:gsLst>
                    <a:gs pos="0">
                      <a:prstClr val="black"/>
                    </a:gs>
                    <a:gs pos="100000">
                      <a:prstClr val="black"/>
                    </a:gs>
                  </a:gsLst>
                  <a:lin ang="5400000" scaled="0"/>
                </a:gradFill>
                <a:latin typeface="Segoe UI" pitchFamily="34" charset="0"/>
                <a:ea typeface="Segoe UI" pitchFamily="34" charset="0"/>
                <a:cs typeface="Segoe UI" pitchFamily="34" charset="0"/>
              </a:rPr>
              <a:t>©NZ Law Commission. All rights reserved. </a:t>
            </a:r>
            <a:endPar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1" name="Date Placeholder 10"/>
          <p:cNvSpPr>
            <a:spLocks noGrp="1"/>
          </p:cNvSpPr>
          <p:nvPr>
            <p:ph type="dt" idx="1"/>
          </p:nvPr>
        </p:nvSpPr>
        <p:spPr>
          <a:xfrm>
            <a:off x="3855838" y="0"/>
            <a:ext cx="2949787" cy="496967"/>
          </a:xfrm>
          <a:prstGeom prst="rect">
            <a:avLst/>
          </a:prstGeom>
        </p:spPr>
        <p:txBody>
          <a:bodyPr vert="horz" lIns="93177" tIns="46589" rIns="93177" bIns="46589" rtlCol="0"/>
          <a:lstStyle>
            <a:lvl1pPr algn="r">
              <a:defRPr sz="1200">
                <a:latin typeface="Segoe UI" pitchFamily="34" charset="0"/>
              </a:defRPr>
            </a:lvl1pPr>
          </a:lstStyle>
          <a:p>
            <a:fld id="{D18B56EA-E28F-4F92-9F16-7A6F2501B303}" type="datetime8">
              <a:rPr lang="en-US" smtClean="0"/>
              <a:t>7/25/2023 8:54 AM</a:t>
            </a:fld>
            <a:endParaRPr lang="en-US"/>
          </a:p>
        </p:txBody>
      </p:sp>
      <p:sp>
        <p:nvSpPr>
          <p:cNvPr id="12" name="Notes Placeholder 11"/>
          <p:cNvSpPr>
            <a:spLocks noGrp="1"/>
          </p:cNvSpPr>
          <p:nvPr>
            <p:ph type="body" sz="quarter" idx="3"/>
          </p:nvPr>
        </p:nvSpPr>
        <p:spPr>
          <a:xfrm>
            <a:off x="680720" y="4721186"/>
            <a:ext cx="5445760" cy="4472702"/>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p:cNvSpPr>
            <a:spLocks noGrp="1"/>
          </p:cNvSpPr>
          <p:nvPr>
            <p:ph type="sldNum" sz="quarter" idx="5"/>
          </p:nvPr>
        </p:nvSpPr>
        <p:spPr>
          <a:xfrm>
            <a:off x="5865536" y="9440646"/>
            <a:ext cx="940088" cy="496967"/>
          </a:xfrm>
          <a:prstGeom prst="rect">
            <a:avLst/>
          </a:prstGeom>
        </p:spPr>
        <p:txBody>
          <a:bodyPr vert="horz" lIns="93177" tIns="46589" rIns="93177" bIns="46589" rtlCol="0" anchor="b"/>
          <a:lstStyle>
            <a:lvl1pPr algn="r">
              <a:defRPr sz="1200">
                <a:latin typeface="Segoe UI" pitchFamily="34" charset="0"/>
              </a:defRPr>
            </a:lvl1pPr>
          </a:lstStyle>
          <a:p>
            <a:fld id="{B4008EB6-D09E-4580-8CD6-DDB14511944F}" type="slidenum">
              <a:rPr lang="en-US" smtClean="0"/>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Header Placeholder 3"/>
          <p:cNvSpPr>
            <a:spLocks noGrp="1"/>
          </p:cNvSpPr>
          <p:nvPr>
            <p:ph type="hdr" sz="quarter" idx="10"/>
          </p:nvPr>
        </p:nvSpPr>
        <p:spPr/>
        <p:txBody>
          <a:bodyPr/>
          <a:lstStyle/>
          <a:p>
            <a:r>
              <a:rPr lang="en-NZ"/>
              <a:t>Law Commission - Independent advice on law reform</a:t>
            </a:r>
            <a:endParaRPr lang="en-US"/>
          </a:p>
        </p:txBody>
      </p:sp>
      <p:sp>
        <p:nvSpPr>
          <p:cNvPr id="5" name="Footer Placeholder 4"/>
          <p:cNvSpPr>
            <a:spLocks noGrp="1"/>
          </p:cNvSpPr>
          <p:nvPr>
            <p:ph type="ftr" sz="quarter" idx="11"/>
          </p:nvPr>
        </p:nvSpPr>
        <p:spPr/>
        <p:txBody>
          <a:bodyPr/>
          <a:lstStyle/>
          <a:p>
            <a:pPr defTabSz="931467" eaLnBrk="0" hangingPunct="0"/>
            <a:r>
              <a:rPr lang="en-NZ" sz="400">
                <a:gradFill>
                  <a:gsLst>
                    <a:gs pos="0">
                      <a:prstClr val="black"/>
                    </a:gs>
                    <a:gs pos="100000">
                      <a:prstClr val="black"/>
                    </a:gs>
                  </a:gsLst>
                  <a:lin ang="5400000" scaled="0"/>
                </a:gradFill>
                <a:latin typeface="Segoe UI" pitchFamily="34" charset="0"/>
                <a:ea typeface="Segoe UI" pitchFamily="34" charset="0"/>
                <a:cs typeface="Segoe UI" pitchFamily="34" charset="0"/>
              </a:rPr>
              <a:t>©NZ Law Commission. All rights reserved. </a:t>
            </a:r>
            <a:endPar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D18B56EA-E28F-4F92-9F16-7A6F2501B303}" type="datetime8">
              <a:rPr lang="en-US" smtClean="0"/>
              <a:t>7/25/2023 8:54 AM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1</a:t>
            </a:fld>
            <a:endParaRPr lang="en-US"/>
          </a:p>
        </p:txBody>
      </p:sp>
    </p:spTree>
    <p:extLst>
      <p:ext uri="{BB962C8B-B14F-4D97-AF65-F5344CB8AC3E}">
        <p14:creationId xmlns:p14="http://schemas.microsoft.com/office/powerpoint/2010/main" val="2597278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400" b="1" dirty="0">
                <a:solidFill>
                  <a:schemeClr val="tx1"/>
                </a:solidFill>
              </a:rPr>
              <a:t>Make demand for their maintenance</a:t>
            </a:r>
          </a:p>
          <a:p>
            <a:endParaRPr lang="en-NZ" sz="1400" b="1" dirty="0">
              <a:solidFill>
                <a:schemeClr val="tx1"/>
              </a:solidFill>
            </a:endParaRPr>
          </a:p>
          <a:p>
            <a:r>
              <a:rPr lang="en-NZ" sz="1400" b="1" dirty="0">
                <a:solidFill>
                  <a:schemeClr val="tx1"/>
                </a:solidFill>
              </a:rPr>
              <a:t>Relationships strive to achieve these things</a:t>
            </a:r>
          </a:p>
          <a:p>
            <a:endParaRPr lang="en-NZ" sz="1400" b="1" dirty="0">
              <a:solidFill>
                <a:schemeClr val="tx1"/>
              </a:solidFill>
            </a:endParaRPr>
          </a:p>
          <a:p>
            <a:r>
              <a:rPr lang="en-NZ" sz="1400" b="1" dirty="0">
                <a:solidFill>
                  <a:schemeClr val="tx1"/>
                </a:solidFill>
              </a:rPr>
              <a:t>Guide, and resolve</a:t>
            </a:r>
          </a:p>
        </p:txBody>
      </p:sp>
      <p:sp>
        <p:nvSpPr>
          <p:cNvPr id="4" name="Header Placeholder 3"/>
          <p:cNvSpPr>
            <a:spLocks noGrp="1"/>
          </p:cNvSpPr>
          <p:nvPr>
            <p:ph type="hdr" sz="quarter"/>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NZ" sz="1200" b="0" i="0" u="none" strike="noStrike" kern="1200" cap="none" spc="0" normalizeH="0" baseline="0" noProof="0">
                <a:ln>
                  <a:noFill/>
                </a:ln>
                <a:solidFill>
                  <a:prstClr val="black"/>
                </a:solidFill>
                <a:effectLst/>
                <a:uLnTx/>
                <a:uFillTx/>
                <a:latin typeface="Segoe UI" pitchFamily="34" charset="0"/>
                <a:ea typeface="+mn-ea"/>
                <a:cs typeface="+mn-cs"/>
              </a:rPr>
              <a:t>Law Commission - Independent advice on law reform</a:t>
            </a: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82359" marR="0" lvl="0" indent="0" algn="l" defTabSz="931467" rtl="0" eaLnBrk="0" fontAlgn="auto" latinLnBrk="0" hangingPunct="0">
              <a:lnSpc>
                <a:spcPct val="100000"/>
              </a:lnSpc>
              <a:spcBef>
                <a:spcPts val="0"/>
              </a:spcBef>
              <a:spcAft>
                <a:spcPts val="0"/>
              </a:spcAft>
              <a:buClrTx/>
              <a:buSzTx/>
              <a:buFontTx/>
              <a:buNone/>
              <a:tabLst/>
              <a:defRPr/>
            </a:pPr>
            <a:r>
              <a:rPr kumimoji="0" lang="en-NZ"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©NZ Law Commission. All rights reserved. </a:t>
            </a:r>
            <a:endPar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D18B56EA-E28F-4F92-9F16-7A6F2501B303}"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7/25/2023 8:54 AM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6980921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400" b="1" dirty="0">
                <a:solidFill>
                  <a:schemeClr val="tx1"/>
                </a:solidFill>
              </a:rPr>
              <a:t>Closest equivalent to jural concepts and jural relations – power, liability, rights, duty, freedom or privilege, immunity</a:t>
            </a:r>
          </a:p>
          <a:p>
            <a:endParaRPr lang="en-NZ" sz="1400" b="1" dirty="0">
              <a:solidFill>
                <a:schemeClr val="tx1"/>
              </a:solidFill>
            </a:endParaRPr>
          </a:p>
          <a:p>
            <a:r>
              <a:rPr lang="en-NZ" sz="1400" b="1" dirty="0">
                <a:solidFill>
                  <a:schemeClr val="tx1"/>
                </a:solidFill>
              </a:rPr>
              <a:t>Not exact equivalent – strongly recommended do not attempt to draw direct comparison</a:t>
            </a:r>
          </a:p>
        </p:txBody>
      </p:sp>
      <p:sp>
        <p:nvSpPr>
          <p:cNvPr id="4" name="Header Placeholder 3"/>
          <p:cNvSpPr>
            <a:spLocks noGrp="1"/>
          </p:cNvSpPr>
          <p:nvPr>
            <p:ph type="hdr" sz="quarter"/>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NZ" sz="1200" b="0" i="0" u="none" strike="noStrike" kern="1200" cap="none" spc="0" normalizeH="0" baseline="0" noProof="0">
                <a:ln>
                  <a:noFill/>
                </a:ln>
                <a:solidFill>
                  <a:prstClr val="black"/>
                </a:solidFill>
                <a:effectLst/>
                <a:uLnTx/>
                <a:uFillTx/>
                <a:latin typeface="Segoe UI" pitchFamily="34" charset="0"/>
                <a:ea typeface="+mn-ea"/>
                <a:cs typeface="+mn-cs"/>
              </a:rPr>
              <a:t>Law Commission - Independent advice on law reform</a:t>
            </a: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82359" marR="0" lvl="0" indent="0" algn="l" defTabSz="931467" rtl="0" eaLnBrk="0" fontAlgn="auto" latinLnBrk="0" hangingPunct="0">
              <a:lnSpc>
                <a:spcPct val="100000"/>
              </a:lnSpc>
              <a:spcBef>
                <a:spcPts val="0"/>
              </a:spcBef>
              <a:spcAft>
                <a:spcPts val="0"/>
              </a:spcAft>
              <a:buClrTx/>
              <a:buSzTx/>
              <a:buFontTx/>
              <a:buNone/>
              <a:tabLst/>
              <a:defRPr/>
            </a:pPr>
            <a:r>
              <a:rPr kumimoji="0" lang="en-NZ"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©NZ Law Commission. All rights reserved. </a:t>
            </a:r>
            <a:endPar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D18B56EA-E28F-4F92-9F16-7A6F2501B303}"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7/25/2023 8:54 AM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7330643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Aft>
                <a:spcPts val="600"/>
              </a:spcAft>
            </a:pPr>
            <a:r>
              <a:rPr lang="mi-NZ" sz="1400" b="1" dirty="0">
                <a:solidFill>
                  <a:schemeClr val="tx1"/>
                </a:solidFill>
              </a:rPr>
              <a:t>Kawa is the regulator of mana, tapu and noa through ritual and procedure</a:t>
            </a:r>
          </a:p>
          <a:p>
            <a:pPr>
              <a:lnSpc>
                <a:spcPct val="90000"/>
              </a:lnSpc>
              <a:spcAft>
                <a:spcPts val="600"/>
              </a:spcAft>
            </a:pPr>
            <a:endParaRPr lang="mi-NZ" sz="1400" b="1" dirty="0">
              <a:solidFill>
                <a:schemeClr val="tx1"/>
              </a:solidFill>
            </a:endParaRPr>
          </a:p>
          <a:p>
            <a:pPr>
              <a:lnSpc>
                <a:spcPct val="90000"/>
              </a:lnSpc>
              <a:spcAft>
                <a:spcPts val="600"/>
              </a:spcAft>
            </a:pPr>
            <a:r>
              <a:rPr lang="mi-NZ" sz="1400" b="1" dirty="0">
                <a:solidFill>
                  <a:schemeClr val="tx1"/>
                </a:solidFill>
              </a:rPr>
              <a:t>Kawa has been described to us as “tikanga wrapped in tapu” and is thus less </a:t>
            </a:r>
          </a:p>
          <a:p>
            <a:pPr>
              <a:lnSpc>
                <a:spcPct val="90000"/>
              </a:lnSpc>
              <a:spcAft>
                <a:spcPts val="600"/>
              </a:spcAft>
            </a:pPr>
            <a:r>
              <a:rPr lang="mi-NZ" sz="1400" b="1" dirty="0">
                <a:solidFill>
                  <a:schemeClr val="tx1"/>
                </a:solidFill>
              </a:rPr>
              <a:t>susceptible to change than tikanga</a:t>
            </a:r>
          </a:p>
          <a:p>
            <a:pPr>
              <a:lnSpc>
                <a:spcPct val="90000"/>
              </a:lnSpc>
              <a:spcAft>
                <a:spcPts val="600"/>
              </a:spcAft>
            </a:pPr>
            <a:endParaRPr lang="mi-NZ" sz="1400" b="1" dirty="0">
              <a:solidFill>
                <a:schemeClr val="tx1"/>
              </a:solidFill>
            </a:endParaRPr>
          </a:p>
          <a:p>
            <a:pPr>
              <a:lnSpc>
                <a:spcPct val="90000"/>
              </a:lnSpc>
              <a:spcAft>
                <a:spcPts val="600"/>
              </a:spcAft>
            </a:pPr>
            <a:r>
              <a:rPr lang="mi-NZ" sz="1400" b="1" dirty="0">
                <a:solidFill>
                  <a:schemeClr val="tx1"/>
                </a:solidFill>
              </a:rPr>
              <a:t>Examples of kawa are karakia, pōwhiri, rāhui and muru</a:t>
            </a:r>
          </a:p>
          <a:p>
            <a:endParaRPr lang="en-NZ" sz="1400" b="1" dirty="0">
              <a:solidFill>
                <a:schemeClr val="tx1"/>
              </a:solidFill>
            </a:endParaRPr>
          </a:p>
        </p:txBody>
      </p:sp>
      <p:sp>
        <p:nvSpPr>
          <p:cNvPr id="4" name="Header Placeholder 3"/>
          <p:cNvSpPr>
            <a:spLocks noGrp="1"/>
          </p:cNvSpPr>
          <p:nvPr>
            <p:ph type="hdr" sz="quarter"/>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NZ" sz="1200" b="0" i="0" u="none" strike="noStrike" kern="1200" cap="none" spc="0" normalizeH="0" baseline="0" noProof="0">
                <a:ln>
                  <a:noFill/>
                </a:ln>
                <a:solidFill>
                  <a:prstClr val="black"/>
                </a:solidFill>
                <a:effectLst/>
                <a:uLnTx/>
                <a:uFillTx/>
                <a:latin typeface="Segoe UI" pitchFamily="34" charset="0"/>
                <a:ea typeface="+mn-ea"/>
                <a:cs typeface="+mn-cs"/>
              </a:rPr>
              <a:t>Law Commission - Independent advice on law reform</a:t>
            </a: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82359" marR="0" lvl="0" indent="0" algn="l" defTabSz="931467" rtl="0" eaLnBrk="0" fontAlgn="auto" latinLnBrk="0" hangingPunct="0">
              <a:lnSpc>
                <a:spcPct val="100000"/>
              </a:lnSpc>
              <a:spcBef>
                <a:spcPts val="0"/>
              </a:spcBef>
              <a:spcAft>
                <a:spcPts val="0"/>
              </a:spcAft>
              <a:buClrTx/>
              <a:buSzTx/>
              <a:buFontTx/>
              <a:buNone/>
              <a:tabLst/>
              <a:defRPr/>
            </a:pPr>
            <a:r>
              <a:rPr kumimoji="0" lang="en-NZ"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©NZ Law Commission. All rights reserved. </a:t>
            </a:r>
            <a:endPar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D18B56EA-E28F-4F92-9F16-7A6F2501B303}"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7/25/2023 8:54 AM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697259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400" b="1" dirty="0">
                <a:solidFill>
                  <a:schemeClr val="tx1"/>
                </a:solidFill>
              </a:rPr>
              <a:t>Picture not made the cut – personal reflection of jural relations</a:t>
            </a:r>
          </a:p>
        </p:txBody>
      </p:sp>
      <p:sp>
        <p:nvSpPr>
          <p:cNvPr id="4" name="Header Placeholder 3"/>
          <p:cNvSpPr>
            <a:spLocks noGrp="1"/>
          </p:cNvSpPr>
          <p:nvPr>
            <p:ph type="hdr" sz="quarter"/>
          </p:nvPr>
        </p:nvSpPr>
        <p:spPr/>
        <p:txBody>
          <a:bodyPr/>
          <a:lstStyle/>
          <a:p>
            <a:r>
              <a:rPr lang="en-NZ"/>
              <a:t>Law Commission - Independent advice on law reform</a:t>
            </a:r>
            <a:endParaRPr lang="en-US"/>
          </a:p>
        </p:txBody>
      </p:sp>
      <p:sp>
        <p:nvSpPr>
          <p:cNvPr id="5" name="Footer Placeholder 4"/>
          <p:cNvSpPr>
            <a:spLocks noGrp="1"/>
          </p:cNvSpPr>
          <p:nvPr>
            <p:ph type="ftr" sz="quarter" idx="4"/>
          </p:nvPr>
        </p:nvSpPr>
        <p:spPr/>
        <p:txBody>
          <a:bodyPr/>
          <a:lstStyle/>
          <a:p>
            <a:pPr defTabSz="931467" eaLnBrk="0" hangingPunct="0"/>
            <a:r>
              <a:rPr lang="en-NZ" sz="400">
                <a:gradFill>
                  <a:gsLst>
                    <a:gs pos="0">
                      <a:prstClr val="black"/>
                    </a:gs>
                    <a:gs pos="100000">
                      <a:prstClr val="black"/>
                    </a:gs>
                  </a:gsLst>
                  <a:lin ang="5400000" scaled="0"/>
                </a:gradFill>
                <a:latin typeface="Segoe UI" pitchFamily="34" charset="0"/>
                <a:ea typeface="Segoe UI" pitchFamily="34" charset="0"/>
                <a:cs typeface="Segoe UI" pitchFamily="34" charset="0"/>
              </a:rPr>
              <a:t>©NZ Law Commission. All rights reserved. </a:t>
            </a:r>
            <a:endPar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
          </p:nvPr>
        </p:nvSpPr>
        <p:spPr/>
        <p:txBody>
          <a:bodyPr/>
          <a:lstStyle/>
          <a:p>
            <a:fld id="{D18B56EA-E28F-4F92-9F16-7A6F2501B303}" type="datetime8">
              <a:rPr lang="en-US" smtClean="0"/>
              <a:t>7/25/2023 8:54 AM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13</a:t>
            </a:fld>
            <a:endParaRPr lang="en-US"/>
          </a:p>
        </p:txBody>
      </p:sp>
    </p:spTree>
    <p:extLst>
      <p:ext uri="{BB962C8B-B14F-4D97-AF65-F5344CB8AC3E}">
        <p14:creationId xmlns:p14="http://schemas.microsoft.com/office/powerpoint/2010/main" val="18161940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400" b="1" dirty="0">
                <a:solidFill>
                  <a:schemeClr val="tx1"/>
                </a:solidFill>
              </a:rPr>
              <a:t>Aspirational – two systems interacting, developing weave with State law</a:t>
            </a:r>
          </a:p>
          <a:p>
            <a:endParaRPr lang="en-NZ" sz="1400" b="1" dirty="0">
              <a:solidFill>
                <a:schemeClr val="tx1"/>
              </a:solidFill>
            </a:endParaRPr>
          </a:p>
          <a:p>
            <a:r>
              <a:rPr lang="en-NZ" sz="1400" b="1" dirty="0">
                <a:solidFill>
                  <a:schemeClr val="tx1"/>
                </a:solidFill>
              </a:rPr>
              <a:t>Major internal debate as to label for  body of tikanga referenced law</a:t>
            </a:r>
          </a:p>
          <a:p>
            <a:endParaRPr lang="en-NZ" sz="1400" b="1" dirty="0">
              <a:solidFill>
                <a:schemeClr val="tx1"/>
              </a:solidFill>
            </a:endParaRPr>
          </a:p>
          <a:p>
            <a:r>
              <a:rPr lang="en-NZ" sz="1400" b="1" dirty="0">
                <a:solidFill>
                  <a:schemeClr val="tx1"/>
                </a:solidFill>
              </a:rPr>
              <a:t>Idea of tikanga as separate system still controversial + notion of ‘weave” not yet a reality.</a:t>
            </a:r>
          </a:p>
          <a:p>
            <a:endParaRPr lang="en-NZ" sz="1400" b="1" dirty="0">
              <a:solidFill>
                <a:schemeClr val="tx1"/>
              </a:solidFill>
            </a:endParaRPr>
          </a:p>
          <a:p>
            <a:r>
              <a:rPr lang="en-NZ" sz="1400" b="1" dirty="0">
                <a:solidFill>
                  <a:schemeClr val="tx1"/>
                </a:solidFill>
              </a:rPr>
              <a:t>Seek to move tukutuku to space between </a:t>
            </a:r>
          </a:p>
          <a:p>
            <a:endParaRPr lang="en-NZ" sz="1400" b="1" dirty="0">
              <a:solidFill>
                <a:schemeClr val="tx1"/>
              </a:solidFill>
            </a:endParaRPr>
          </a:p>
          <a:p>
            <a:r>
              <a:rPr lang="en-NZ" sz="1400" b="1" dirty="0">
                <a:solidFill>
                  <a:schemeClr val="tx1"/>
                </a:solidFill>
              </a:rPr>
              <a:t>Interlegality (Roughan)</a:t>
            </a:r>
          </a:p>
          <a:p>
            <a:endParaRPr lang="en-NZ" sz="1400" b="1" dirty="0">
              <a:solidFill>
                <a:schemeClr val="tx1"/>
              </a:solidFill>
            </a:endParaRPr>
          </a:p>
          <a:p>
            <a:r>
              <a:rPr lang="en-NZ" sz="1400" b="1" dirty="0">
                <a:solidFill>
                  <a:schemeClr val="tx1"/>
                </a:solidFill>
              </a:rPr>
              <a:t>Te Iho nui (neutral – tapu and noa space in the whare where ideas are exchanged)</a:t>
            </a:r>
          </a:p>
        </p:txBody>
      </p:sp>
      <p:sp>
        <p:nvSpPr>
          <p:cNvPr id="4" name="Header Placeholder 3"/>
          <p:cNvSpPr>
            <a:spLocks noGrp="1"/>
          </p:cNvSpPr>
          <p:nvPr>
            <p:ph type="hdr" sz="quarter"/>
          </p:nvPr>
        </p:nvSpPr>
        <p:spPr/>
        <p:txBody>
          <a:bodyPr/>
          <a:lstStyle/>
          <a:p>
            <a:r>
              <a:rPr lang="en-NZ"/>
              <a:t>Law Commission - Independent advice on law reform</a:t>
            </a:r>
            <a:endParaRPr lang="en-US"/>
          </a:p>
        </p:txBody>
      </p:sp>
      <p:sp>
        <p:nvSpPr>
          <p:cNvPr id="5" name="Footer Placeholder 4"/>
          <p:cNvSpPr>
            <a:spLocks noGrp="1"/>
          </p:cNvSpPr>
          <p:nvPr>
            <p:ph type="ftr" sz="quarter" idx="4"/>
          </p:nvPr>
        </p:nvSpPr>
        <p:spPr/>
        <p:txBody>
          <a:bodyPr/>
          <a:lstStyle/>
          <a:p>
            <a:pPr defTabSz="931467" eaLnBrk="0" hangingPunct="0"/>
            <a:r>
              <a:rPr lang="en-NZ" sz="400">
                <a:gradFill>
                  <a:gsLst>
                    <a:gs pos="0">
                      <a:prstClr val="black"/>
                    </a:gs>
                    <a:gs pos="100000">
                      <a:prstClr val="black"/>
                    </a:gs>
                  </a:gsLst>
                  <a:lin ang="5400000" scaled="0"/>
                </a:gradFill>
                <a:latin typeface="Segoe UI" pitchFamily="34" charset="0"/>
                <a:ea typeface="Segoe UI" pitchFamily="34" charset="0"/>
                <a:cs typeface="Segoe UI" pitchFamily="34" charset="0"/>
              </a:rPr>
              <a:t>©NZ Law Commission. All rights reserved. </a:t>
            </a:r>
            <a:endPar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
          </p:nvPr>
        </p:nvSpPr>
        <p:spPr/>
        <p:txBody>
          <a:bodyPr/>
          <a:lstStyle/>
          <a:p>
            <a:fld id="{D18B56EA-E28F-4F92-9F16-7A6F2501B303}" type="datetime8">
              <a:rPr lang="en-US" smtClean="0"/>
              <a:t>7/25/2023 8:54 AM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14</a:t>
            </a:fld>
            <a:endParaRPr lang="en-US"/>
          </a:p>
        </p:txBody>
      </p:sp>
    </p:spTree>
    <p:extLst>
      <p:ext uri="{BB962C8B-B14F-4D97-AF65-F5344CB8AC3E}">
        <p14:creationId xmlns:p14="http://schemas.microsoft.com/office/powerpoint/2010/main" val="39677204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Header Placeholder 3"/>
          <p:cNvSpPr>
            <a:spLocks noGrp="1"/>
          </p:cNvSpPr>
          <p:nvPr>
            <p:ph type="hdr" sz="quarter"/>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NZ" sz="1200" b="0" i="0" u="none" strike="noStrike" kern="1200" cap="none" spc="0" normalizeH="0" baseline="0" noProof="0">
                <a:ln>
                  <a:noFill/>
                </a:ln>
                <a:solidFill>
                  <a:prstClr val="black"/>
                </a:solidFill>
                <a:effectLst/>
                <a:uLnTx/>
                <a:uFillTx/>
                <a:latin typeface="Segoe UI" pitchFamily="34" charset="0"/>
                <a:ea typeface="+mn-ea"/>
                <a:cs typeface="+mn-cs"/>
              </a:rPr>
              <a:t>Law Commission - Independent advice on law reform</a:t>
            </a: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82359" marR="0" lvl="0" indent="0" algn="l" defTabSz="931467" rtl="0" eaLnBrk="0" fontAlgn="auto" latinLnBrk="0" hangingPunct="0">
              <a:lnSpc>
                <a:spcPct val="100000"/>
              </a:lnSpc>
              <a:spcBef>
                <a:spcPts val="0"/>
              </a:spcBef>
              <a:spcAft>
                <a:spcPts val="0"/>
              </a:spcAft>
              <a:buClrTx/>
              <a:buSzTx/>
              <a:buFontTx/>
              <a:buNone/>
              <a:tabLst/>
              <a:defRPr/>
            </a:pPr>
            <a:r>
              <a:rPr kumimoji="0" lang="en-NZ"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©NZ Law Commission. All rights reserved. </a:t>
            </a:r>
            <a:endPar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D18B56EA-E28F-4F92-9F16-7A6F2501B303}"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7/25/2023 8:54 AM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523873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400" b="1" dirty="0">
                <a:solidFill>
                  <a:schemeClr val="tx1"/>
                </a:solidFill>
              </a:rPr>
              <a:t>Burial custom – significant development – move away from rigid custom to underlying values weaving</a:t>
            </a:r>
          </a:p>
        </p:txBody>
      </p:sp>
      <p:sp>
        <p:nvSpPr>
          <p:cNvPr id="4" name="Header Placeholder 3"/>
          <p:cNvSpPr>
            <a:spLocks noGrp="1"/>
          </p:cNvSpPr>
          <p:nvPr>
            <p:ph type="hdr" sz="quarter"/>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NZ" sz="1200" b="0" i="0" u="none" strike="noStrike" kern="1200" cap="none" spc="0" normalizeH="0" baseline="0" noProof="0">
                <a:ln>
                  <a:noFill/>
                </a:ln>
                <a:solidFill>
                  <a:prstClr val="black"/>
                </a:solidFill>
                <a:effectLst/>
                <a:uLnTx/>
                <a:uFillTx/>
                <a:latin typeface="Segoe UI" pitchFamily="34" charset="0"/>
                <a:ea typeface="+mn-ea"/>
                <a:cs typeface="+mn-cs"/>
              </a:rPr>
              <a:t>Law Commission - Independent advice on law reform</a:t>
            </a: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82359" marR="0" lvl="0" indent="0" algn="l" defTabSz="931467" rtl="0" eaLnBrk="0" fontAlgn="auto" latinLnBrk="0" hangingPunct="0">
              <a:lnSpc>
                <a:spcPct val="100000"/>
              </a:lnSpc>
              <a:spcBef>
                <a:spcPts val="0"/>
              </a:spcBef>
              <a:spcAft>
                <a:spcPts val="0"/>
              </a:spcAft>
              <a:buClrTx/>
              <a:buSzTx/>
              <a:buFontTx/>
              <a:buNone/>
              <a:tabLst/>
              <a:defRPr/>
            </a:pPr>
            <a:r>
              <a:rPr kumimoji="0" lang="en-NZ"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©NZ Law Commission. All rights reserved. </a:t>
            </a:r>
            <a:endPar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D18B56EA-E28F-4F92-9F16-7A6F2501B303}"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7/25/2023 8:54 AM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41626556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Header Placeholder 3"/>
          <p:cNvSpPr>
            <a:spLocks noGrp="1"/>
          </p:cNvSpPr>
          <p:nvPr>
            <p:ph type="hdr" sz="quarter"/>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NZ" sz="1200" b="0" i="0" u="none" strike="noStrike" kern="1200" cap="none" spc="0" normalizeH="0" baseline="0" noProof="0">
                <a:ln>
                  <a:noFill/>
                </a:ln>
                <a:solidFill>
                  <a:prstClr val="black"/>
                </a:solidFill>
                <a:effectLst/>
                <a:uLnTx/>
                <a:uFillTx/>
                <a:latin typeface="Segoe UI" pitchFamily="34" charset="0"/>
                <a:ea typeface="+mn-ea"/>
                <a:cs typeface="+mn-cs"/>
              </a:rPr>
              <a:t>Law Commission - Independent advice on law reform</a:t>
            </a: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82359" marR="0" lvl="0" indent="0" algn="l" defTabSz="931467" rtl="0" eaLnBrk="0" fontAlgn="auto" latinLnBrk="0" hangingPunct="0">
              <a:lnSpc>
                <a:spcPct val="100000"/>
              </a:lnSpc>
              <a:spcBef>
                <a:spcPts val="0"/>
              </a:spcBef>
              <a:spcAft>
                <a:spcPts val="0"/>
              </a:spcAft>
              <a:buClrTx/>
              <a:buSzTx/>
              <a:buFontTx/>
              <a:buNone/>
              <a:tabLst/>
              <a:defRPr/>
            </a:pPr>
            <a:r>
              <a:rPr kumimoji="0" lang="en-NZ"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©NZ Law Commission. All rights reserved. </a:t>
            </a:r>
            <a:endPar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D18B56EA-E28F-4F92-9F16-7A6F2501B303}"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7/25/2023 8:54 AM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6334780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i-NZ" sz="1400" b="1" dirty="0">
                <a:solidFill>
                  <a:schemeClr val="tx1"/>
                </a:solidFill>
              </a:rPr>
              <a:t>Detail on notable </a:t>
            </a:r>
            <a:r>
              <a:rPr lang="mi-NZ" sz="1400" b="1" dirty="0" err="1">
                <a:solidFill>
                  <a:schemeClr val="tx1"/>
                </a:solidFill>
              </a:rPr>
              <a:t>evolutions</a:t>
            </a:r>
            <a:r>
              <a:rPr lang="mi-NZ" sz="1400" b="1" dirty="0">
                <a:solidFill>
                  <a:schemeClr val="tx1"/>
                </a:solidFill>
              </a:rPr>
              <a:t>:</a:t>
            </a:r>
            <a:br>
              <a:rPr lang="mi-NZ" sz="1400" b="1" dirty="0">
                <a:solidFill>
                  <a:schemeClr val="tx1"/>
                </a:solidFill>
              </a:rPr>
            </a:br>
            <a:endParaRPr lang="mi-NZ" sz="1400" b="1" dirty="0">
              <a:solidFill>
                <a:schemeClr val="tx1"/>
              </a:solidFill>
            </a:endParaRPr>
          </a:p>
          <a:p>
            <a:r>
              <a:rPr lang="mi-NZ" sz="1400" b="1" dirty="0">
                <a:solidFill>
                  <a:schemeClr val="tx1"/>
                </a:solidFill>
              </a:rPr>
              <a:t>Principles provisions: </a:t>
            </a:r>
            <a:r>
              <a:rPr lang="mi-NZ" sz="1400" b="1" dirty="0" err="1">
                <a:solidFill>
                  <a:schemeClr val="tx1"/>
                </a:solidFill>
              </a:rPr>
              <a:t>Town</a:t>
            </a:r>
            <a:r>
              <a:rPr lang="mi-NZ" sz="1400" b="1" dirty="0">
                <a:solidFill>
                  <a:schemeClr val="tx1"/>
                </a:solidFill>
              </a:rPr>
              <a:t> and </a:t>
            </a:r>
            <a:r>
              <a:rPr lang="mi-NZ" sz="1400" b="1" dirty="0" err="1">
                <a:solidFill>
                  <a:schemeClr val="tx1"/>
                </a:solidFill>
              </a:rPr>
              <a:t>Country</a:t>
            </a:r>
            <a:r>
              <a:rPr lang="mi-NZ" sz="1400" b="1" dirty="0">
                <a:solidFill>
                  <a:schemeClr val="tx1"/>
                </a:solidFill>
              </a:rPr>
              <a:t> Planning Act 1977 and Resource Management Act 1991.</a:t>
            </a:r>
          </a:p>
          <a:p>
            <a:endParaRPr lang="mi-NZ" sz="1400" b="1" dirty="0">
              <a:solidFill>
                <a:schemeClr val="tx1"/>
              </a:solidFill>
            </a:endParaRPr>
          </a:p>
          <a:p>
            <a:r>
              <a:rPr lang="mi-NZ" sz="1400" b="1" dirty="0" err="1">
                <a:solidFill>
                  <a:schemeClr val="tx1"/>
                </a:solidFill>
              </a:rPr>
              <a:t>Requiring</a:t>
            </a:r>
            <a:r>
              <a:rPr lang="mi-NZ" sz="1400" b="1" dirty="0">
                <a:solidFill>
                  <a:schemeClr val="tx1"/>
                </a:solidFill>
              </a:rPr>
              <a:t> the decision-makers to take into account Māori interests: Children, Young Persons and Their </a:t>
            </a:r>
            <a:r>
              <a:rPr lang="mi-NZ" sz="1400" b="1" dirty="0" err="1">
                <a:solidFill>
                  <a:schemeClr val="tx1"/>
                </a:solidFill>
              </a:rPr>
              <a:t>Families</a:t>
            </a:r>
            <a:r>
              <a:rPr lang="mi-NZ" sz="1400" b="1" dirty="0">
                <a:solidFill>
                  <a:schemeClr val="tx1"/>
                </a:solidFill>
              </a:rPr>
              <a:t> Act 1989 (Oranga Tamariki Act 1989).</a:t>
            </a:r>
          </a:p>
          <a:p>
            <a:endParaRPr lang="mi-NZ" sz="1400" b="1" dirty="0">
              <a:solidFill>
                <a:schemeClr val="tx1"/>
              </a:solidFill>
            </a:endParaRPr>
          </a:p>
          <a:p>
            <a:endParaRPr lang="en-NZ" sz="1400" b="1" dirty="0">
              <a:solidFill>
                <a:schemeClr val="tx1"/>
              </a:solidFill>
            </a:endParaRPr>
          </a:p>
        </p:txBody>
      </p:sp>
      <p:sp>
        <p:nvSpPr>
          <p:cNvPr id="4" name="Header Placeholder 3"/>
          <p:cNvSpPr>
            <a:spLocks noGrp="1"/>
          </p:cNvSpPr>
          <p:nvPr>
            <p:ph type="hdr" sz="quarter"/>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NZ" sz="1200" b="0" i="0" u="none" strike="noStrike" kern="1200" cap="none" spc="0" normalizeH="0" baseline="0" noProof="0">
                <a:ln>
                  <a:noFill/>
                </a:ln>
                <a:solidFill>
                  <a:prstClr val="black"/>
                </a:solidFill>
                <a:effectLst/>
                <a:uLnTx/>
                <a:uFillTx/>
                <a:latin typeface="Segoe UI" pitchFamily="34" charset="0"/>
                <a:ea typeface="+mn-ea"/>
                <a:cs typeface="+mn-cs"/>
              </a:rPr>
              <a:t>Law Commission - Independent advice on law reform</a:t>
            </a: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82359" marR="0" lvl="0" indent="0" algn="l" defTabSz="931467" rtl="0" eaLnBrk="0" fontAlgn="auto" latinLnBrk="0" hangingPunct="0">
              <a:lnSpc>
                <a:spcPct val="100000"/>
              </a:lnSpc>
              <a:spcBef>
                <a:spcPts val="0"/>
              </a:spcBef>
              <a:spcAft>
                <a:spcPts val="0"/>
              </a:spcAft>
              <a:buClrTx/>
              <a:buSzTx/>
              <a:buFontTx/>
              <a:buNone/>
              <a:tabLst/>
              <a:defRPr/>
            </a:pPr>
            <a:r>
              <a:rPr kumimoji="0" lang="en-NZ"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©NZ Law Commission. All rights reserved. </a:t>
            </a:r>
            <a:endPar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D18B56EA-E28F-4F92-9F16-7A6F2501B303}"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7/25/2023 8:54 AM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2537092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i-NZ" sz="1400" b="1" dirty="0">
                <a:solidFill>
                  <a:schemeClr val="tx1"/>
                </a:solidFill>
              </a:rPr>
              <a:t>Doney – tikanga aligned concept – debt</a:t>
            </a:r>
          </a:p>
          <a:p>
            <a:endParaRPr lang="mi-NZ" sz="1400" b="1" dirty="0">
              <a:solidFill>
                <a:schemeClr val="tx1"/>
              </a:solidFill>
            </a:endParaRPr>
          </a:p>
          <a:p>
            <a:r>
              <a:rPr lang="mi-NZ" sz="1400" b="1" dirty="0">
                <a:solidFill>
                  <a:schemeClr val="tx1"/>
                </a:solidFill>
              </a:rPr>
              <a:t>Kusabs – tikanga of whanaungatanga informed trust duties</a:t>
            </a:r>
          </a:p>
          <a:p>
            <a:endParaRPr lang="mi-NZ" sz="1400" b="1" dirty="0">
              <a:solidFill>
                <a:schemeClr val="tx1"/>
              </a:solidFill>
            </a:endParaRPr>
          </a:p>
          <a:p>
            <a:r>
              <a:rPr lang="mi-NZ" sz="1400" b="1" dirty="0">
                <a:solidFill>
                  <a:schemeClr val="tx1"/>
                </a:solidFill>
              </a:rPr>
              <a:t>GF – commitment to te Ao Māori values brought tikanga into focus, informed obligations.</a:t>
            </a:r>
          </a:p>
          <a:p>
            <a:endParaRPr lang="en-NZ" sz="1400" b="1" dirty="0">
              <a:solidFill>
                <a:schemeClr val="tx1"/>
              </a:solidFill>
            </a:endParaRPr>
          </a:p>
        </p:txBody>
      </p:sp>
      <p:sp>
        <p:nvSpPr>
          <p:cNvPr id="4" name="Header Placeholder 3"/>
          <p:cNvSpPr>
            <a:spLocks noGrp="1"/>
          </p:cNvSpPr>
          <p:nvPr>
            <p:ph type="hdr" sz="quarter"/>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NZ" sz="1200" b="0" i="0" u="none" strike="noStrike" kern="1200" cap="none" spc="0" normalizeH="0" baseline="0" noProof="0">
                <a:ln>
                  <a:noFill/>
                </a:ln>
                <a:solidFill>
                  <a:prstClr val="black"/>
                </a:solidFill>
                <a:effectLst/>
                <a:uLnTx/>
                <a:uFillTx/>
                <a:latin typeface="Segoe UI" pitchFamily="34" charset="0"/>
                <a:ea typeface="+mn-ea"/>
                <a:cs typeface="+mn-cs"/>
              </a:rPr>
              <a:t>Law Commission - Independent advice on law reform</a:t>
            </a: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82359" marR="0" lvl="0" indent="0" algn="l" defTabSz="931467" rtl="0" eaLnBrk="0" fontAlgn="auto" latinLnBrk="0" hangingPunct="0">
              <a:lnSpc>
                <a:spcPct val="100000"/>
              </a:lnSpc>
              <a:spcBef>
                <a:spcPts val="0"/>
              </a:spcBef>
              <a:spcAft>
                <a:spcPts val="0"/>
              </a:spcAft>
              <a:buClrTx/>
              <a:buSzTx/>
              <a:buFontTx/>
              <a:buNone/>
              <a:tabLst/>
              <a:defRPr/>
            </a:pPr>
            <a:r>
              <a:rPr kumimoji="0" lang="en-NZ"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©NZ Law Commission. All rights reserved. </a:t>
            </a:r>
            <a:endPar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D18B56EA-E28F-4F92-9F16-7A6F2501B303}"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7/25/2023 8:54 AM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358220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400" b="1" dirty="0">
                <a:solidFill>
                  <a:schemeClr val="tx1"/>
                </a:solidFill>
              </a:rPr>
              <a:t>Intro notes:</a:t>
            </a:r>
          </a:p>
          <a:p>
            <a:pPr marL="0" marR="0" lvl="0" indent="0" algn="l" defTabSz="932742" rtl="0" eaLnBrk="1" fontAlgn="auto" latinLnBrk="0" hangingPunct="1">
              <a:lnSpc>
                <a:spcPct val="90000"/>
              </a:lnSpc>
              <a:spcBef>
                <a:spcPts val="0"/>
              </a:spcBef>
              <a:spcAft>
                <a:spcPts val="340"/>
              </a:spcAft>
              <a:buClrTx/>
              <a:buSzTx/>
              <a:buFontTx/>
              <a:buNone/>
              <a:tabLst/>
              <a:defRPr/>
            </a:pPr>
            <a:endParaRPr lang="en-NZ" sz="1400" b="1" dirty="0">
              <a:solidFill>
                <a:schemeClr val="tx1"/>
              </a:solidFill>
            </a:endParaRPr>
          </a:p>
          <a:p>
            <a:r>
              <a:rPr lang="en-NZ" sz="1400" b="1" dirty="0">
                <a:solidFill>
                  <a:schemeClr val="tx1"/>
                </a:solidFill>
              </a:rPr>
              <a:t>Not expert in tikanga!!</a:t>
            </a:r>
          </a:p>
          <a:p>
            <a:endParaRPr lang="en-NZ" sz="1400" b="1" dirty="0">
              <a:solidFill>
                <a:schemeClr val="tx1"/>
              </a:solidFill>
            </a:endParaRPr>
          </a:p>
          <a:p>
            <a:r>
              <a:rPr lang="en-NZ" sz="1400" b="1" dirty="0">
                <a:solidFill>
                  <a:schemeClr val="tx1"/>
                </a:solidFill>
              </a:rPr>
              <a:t>Acknowledge assistance from Awanuiārangi,  leading jurists, late Moana Jackson and Associate Prof Tomas (doctoral thesis required reading)</a:t>
            </a:r>
          </a:p>
          <a:p>
            <a:endParaRPr lang="en-NZ" sz="1400" b="1" dirty="0">
              <a:solidFill>
                <a:schemeClr val="tx1"/>
              </a:solidFill>
            </a:endParaRPr>
          </a:p>
        </p:txBody>
      </p:sp>
      <p:sp>
        <p:nvSpPr>
          <p:cNvPr id="4" name="Header Placeholder 3"/>
          <p:cNvSpPr>
            <a:spLocks noGrp="1"/>
          </p:cNvSpPr>
          <p:nvPr>
            <p:ph type="hdr" sz="quarter"/>
          </p:nvPr>
        </p:nvSpPr>
        <p:spPr/>
        <p:txBody>
          <a:bodyPr/>
          <a:lstStyle/>
          <a:p>
            <a:r>
              <a:rPr lang="en-NZ"/>
              <a:t>Law Commission - Independent advice on law reform</a:t>
            </a:r>
            <a:endParaRPr lang="en-US"/>
          </a:p>
        </p:txBody>
      </p:sp>
      <p:sp>
        <p:nvSpPr>
          <p:cNvPr id="5" name="Footer Placeholder 4"/>
          <p:cNvSpPr>
            <a:spLocks noGrp="1"/>
          </p:cNvSpPr>
          <p:nvPr>
            <p:ph type="ftr" sz="quarter" idx="4"/>
          </p:nvPr>
        </p:nvSpPr>
        <p:spPr/>
        <p:txBody>
          <a:bodyPr/>
          <a:lstStyle/>
          <a:p>
            <a:pPr defTabSz="931467" eaLnBrk="0" hangingPunct="0"/>
            <a:r>
              <a:rPr lang="en-NZ" sz="400">
                <a:gradFill>
                  <a:gsLst>
                    <a:gs pos="0">
                      <a:prstClr val="black"/>
                    </a:gs>
                    <a:gs pos="100000">
                      <a:prstClr val="black"/>
                    </a:gs>
                  </a:gsLst>
                  <a:lin ang="5400000" scaled="0"/>
                </a:gradFill>
                <a:latin typeface="Segoe UI" pitchFamily="34" charset="0"/>
                <a:ea typeface="Segoe UI" pitchFamily="34" charset="0"/>
                <a:cs typeface="Segoe UI" pitchFamily="34" charset="0"/>
              </a:rPr>
              <a:t>©NZ Law Commission. All rights reserved. </a:t>
            </a:r>
            <a:endPar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
          </p:nvPr>
        </p:nvSpPr>
        <p:spPr/>
        <p:txBody>
          <a:bodyPr/>
          <a:lstStyle/>
          <a:p>
            <a:fld id="{D18B56EA-E28F-4F92-9F16-7A6F2501B303}" type="datetime8">
              <a:rPr lang="en-US" smtClean="0"/>
              <a:t>7/25/2023 8:54 AM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2</a:t>
            </a:fld>
            <a:endParaRPr lang="en-US"/>
          </a:p>
        </p:txBody>
      </p:sp>
    </p:spTree>
    <p:extLst>
      <p:ext uri="{BB962C8B-B14F-4D97-AF65-F5344CB8AC3E}">
        <p14:creationId xmlns:p14="http://schemas.microsoft.com/office/powerpoint/2010/main" val="939116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mi-NZ" dirty="0"/>
          </a:p>
          <a:p>
            <a:endParaRPr lang="en-NZ" dirty="0"/>
          </a:p>
        </p:txBody>
      </p:sp>
      <p:sp>
        <p:nvSpPr>
          <p:cNvPr id="4" name="Header Placeholder 3"/>
          <p:cNvSpPr>
            <a:spLocks noGrp="1"/>
          </p:cNvSpPr>
          <p:nvPr>
            <p:ph type="hdr" sz="quarter"/>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NZ" sz="1200" b="0" i="0" u="none" strike="noStrike" kern="1200" cap="none" spc="0" normalizeH="0" baseline="0" noProof="0">
                <a:ln>
                  <a:noFill/>
                </a:ln>
                <a:solidFill>
                  <a:prstClr val="black"/>
                </a:solidFill>
                <a:effectLst/>
                <a:uLnTx/>
                <a:uFillTx/>
                <a:latin typeface="Segoe UI" pitchFamily="34" charset="0"/>
                <a:ea typeface="+mn-ea"/>
                <a:cs typeface="+mn-cs"/>
              </a:rPr>
              <a:t>Law Commission - Independent advice on law reform</a:t>
            </a: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82359" marR="0" lvl="0" indent="0" algn="l" defTabSz="931467" rtl="0" eaLnBrk="0" fontAlgn="auto" latinLnBrk="0" hangingPunct="0">
              <a:lnSpc>
                <a:spcPct val="100000"/>
              </a:lnSpc>
              <a:spcBef>
                <a:spcPts val="0"/>
              </a:spcBef>
              <a:spcAft>
                <a:spcPts val="0"/>
              </a:spcAft>
              <a:buClrTx/>
              <a:buSzTx/>
              <a:buFontTx/>
              <a:buNone/>
              <a:tabLst/>
              <a:defRPr/>
            </a:pPr>
            <a:r>
              <a:rPr kumimoji="0" lang="en-NZ"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©NZ Law Commission. All rights reserved. </a:t>
            </a:r>
            <a:endPar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D18B56EA-E28F-4F92-9F16-7A6F2501B303}"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7/25/2023 8:54 AM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4980759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400" b="1" dirty="0">
                <a:solidFill>
                  <a:schemeClr val="tx1"/>
                </a:solidFill>
              </a:rPr>
              <a:t>Tikanga and “law” not co extensive – reductive </a:t>
            </a:r>
          </a:p>
          <a:p>
            <a:endParaRPr lang="en-NZ" sz="1400" b="1" dirty="0">
              <a:solidFill>
                <a:schemeClr val="tx1"/>
              </a:solidFill>
            </a:endParaRPr>
          </a:p>
          <a:p>
            <a:r>
              <a:rPr lang="en-NZ" sz="1400" b="1" dirty="0">
                <a:solidFill>
                  <a:schemeClr val="tx1"/>
                </a:solidFill>
              </a:rPr>
              <a:t>Tikanga much broader: ethics, morality, metaphysical, physical constructs, </a:t>
            </a:r>
          </a:p>
          <a:p>
            <a:endParaRPr lang="en-NZ" sz="1400" b="1" dirty="0">
              <a:solidFill>
                <a:schemeClr val="tx1"/>
              </a:solidFill>
            </a:endParaRPr>
          </a:p>
          <a:p>
            <a:r>
              <a:rPr lang="en-NZ" sz="1400" b="1" dirty="0">
                <a:solidFill>
                  <a:schemeClr val="tx1"/>
                </a:solidFill>
              </a:rPr>
              <a:t>Tikanga is tikanga</a:t>
            </a:r>
          </a:p>
        </p:txBody>
      </p:sp>
      <p:sp>
        <p:nvSpPr>
          <p:cNvPr id="4" name="Header Placeholder 3"/>
          <p:cNvSpPr>
            <a:spLocks noGrp="1"/>
          </p:cNvSpPr>
          <p:nvPr>
            <p:ph type="hdr" sz="quarter"/>
          </p:nvPr>
        </p:nvSpPr>
        <p:spPr/>
        <p:txBody>
          <a:bodyPr/>
          <a:lstStyle/>
          <a:p>
            <a:r>
              <a:rPr lang="en-NZ"/>
              <a:t>Law Commission - Independent advice on law reform</a:t>
            </a:r>
            <a:endParaRPr lang="en-US"/>
          </a:p>
        </p:txBody>
      </p:sp>
      <p:sp>
        <p:nvSpPr>
          <p:cNvPr id="5" name="Footer Placeholder 4"/>
          <p:cNvSpPr>
            <a:spLocks noGrp="1"/>
          </p:cNvSpPr>
          <p:nvPr>
            <p:ph type="ftr" sz="quarter" idx="4"/>
          </p:nvPr>
        </p:nvSpPr>
        <p:spPr/>
        <p:txBody>
          <a:bodyPr/>
          <a:lstStyle/>
          <a:p>
            <a:pPr defTabSz="931467" eaLnBrk="0" hangingPunct="0"/>
            <a:r>
              <a:rPr lang="en-NZ" sz="400">
                <a:gradFill>
                  <a:gsLst>
                    <a:gs pos="0">
                      <a:prstClr val="black"/>
                    </a:gs>
                    <a:gs pos="100000">
                      <a:prstClr val="black"/>
                    </a:gs>
                  </a:gsLst>
                  <a:lin ang="5400000" scaled="0"/>
                </a:gradFill>
                <a:latin typeface="Segoe UI" pitchFamily="34" charset="0"/>
                <a:ea typeface="Segoe UI" pitchFamily="34" charset="0"/>
                <a:cs typeface="Segoe UI" pitchFamily="34" charset="0"/>
              </a:rPr>
              <a:t>©NZ Law Commission. All rights reserved. </a:t>
            </a:r>
            <a:endPar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
          </p:nvPr>
        </p:nvSpPr>
        <p:spPr/>
        <p:txBody>
          <a:bodyPr/>
          <a:lstStyle/>
          <a:p>
            <a:fld id="{D18B56EA-E28F-4F92-9F16-7A6F2501B303}" type="datetime8">
              <a:rPr lang="en-US" smtClean="0"/>
              <a:t>7/25/2023 8:54 AM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3</a:t>
            </a:fld>
            <a:endParaRPr lang="en-US"/>
          </a:p>
        </p:txBody>
      </p:sp>
    </p:spTree>
    <p:extLst>
      <p:ext uri="{BB962C8B-B14F-4D97-AF65-F5344CB8AC3E}">
        <p14:creationId xmlns:p14="http://schemas.microsoft.com/office/powerpoint/2010/main" val="28346919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400" b="1" dirty="0">
                <a:solidFill>
                  <a:schemeClr val="tx1"/>
                </a:solidFill>
              </a:rPr>
              <a:t>Explosion of activity</a:t>
            </a:r>
          </a:p>
          <a:p>
            <a:endParaRPr lang="en-NZ" sz="1400" b="1" dirty="0">
              <a:solidFill>
                <a:schemeClr val="tx1"/>
              </a:solidFill>
            </a:endParaRPr>
          </a:p>
          <a:p>
            <a:r>
              <a:rPr lang="en-NZ" sz="1400" b="1" dirty="0">
                <a:solidFill>
                  <a:schemeClr val="tx1"/>
                </a:solidFill>
              </a:rPr>
              <a:t>Custom law</a:t>
            </a:r>
          </a:p>
          <a:p>
            <a:endParaRPr lang="en-NZ" sz="1400" b="1" dirty="0">
              <a:solidFill>
                <a:schemeClr val="tx1"/>
              </a:solidFill>
            </a:endParaRPr>
          </a:p>
          <a:p>
            <a:r>
              <a:rPr lang="en-NZ" sz="1400" b="1" dirty="0">
                <a:solidFill>
                  <a:schemeClr val="tx1"/>
                </a:solidFill>
              </a:rPr>
              <a:t>Part of the values of the common law</a:t>
            </a:r>
          </a:p>
          <a:p>
            <a:endParaRPr lang="en-NZ" sz="1400" b="1" dirty="0">
              <a:solidFill>
                <a:schemeClr val="tx1"/>
              </a:solidFill>
            </a:endParaRPr>
          </a:p>
          <a:p>
            <a:r>
              <a:rPr lang="en-NZ" sz="1400" b="1" dirty="0">
                <a:solidFill>
                  <a:schemeClr val="tx1"/>
                </a:solidFill>
              </a:rPr>
              <a:t>Law (in te ao Māori)</a:t>
            </a:r>
          </a:p>
          <a:p>
            <a:endParaRPr lang="en-NZ" sz="1400" b="1" dirty="0">
              <a:solidFill>
                <a:schemeClr val="tx1"/>
              </a:solidFill>
            </a:endParaRPr>
          </a:p>
          <a:p>
            <a:r>
              <a:rPr lang="en-NZ" sz="1400" b="1" dirty="0">
                <a:solidFill>
                  <a:schemeClr val="tx1"/>
                </a:solidFill>
              </a:rPr>
              <a:t>An integrated system of principles </a:t>
            </a:r>
          </a:p>
          <a:p>
            <a:endParaRPr lang="en-NZ" sz="1400" b="1" dirty="0">
              <a:solidFill>
                <a:schemeClr val="tx1"/>
              </a:solidFill>
            </a:endParaRPr>
          </a:p>
        </p:txBody>
      </p:sp>
      <p:sp>
        <p:nvSpPr>
          <p:cNvPr id="4" name="Header Placeholder 3"/>
          <p:cNvSpPr>
            <a:spLocks noGrp="1"/>
          </p:cNvSpPr>
          <p:nvPr>
            <p:ph type="hdr" sz="quarter"/>
          </p:nvPr>
        </p:nvSpPr>
        <p:spPr/>
        <p:txBody>
          <a:bodyPr/>
          <a:lstStyle/>
          <a:p>
            <a:r>
              <a:rPr lang="en-NZ"/>
              <a:t>Law Commission - Independent advice on law reform</a:t>
            </a:r>
            <a:endParaRPr lang="en-US"/>
          </a:p>
        </p:txBody>
      </p:sp>
      <p:sp>
        <p:nvSpPr>
          <p:cNvPr id="5" name="Footer Placeholder 4"/>
          <p:cNvSpPr>
            <a:spLocks noGrp="1"/>
          </p:cNvSpPr>
          <p:nvPr>
            <p:ph type="ftr" sz="quarter" idx="4"/>
          </p:nvPr>
        </p:nvSpPr>
        <p:spPr/>
        <p:txBody>
          <a:bodyPr/>
          <a:lstStyle/>
          <a:p>
            <a:pPr defTabSz="931467" eaLnBrk="0" hangingPunct="0"/>
            <a:r>
              <a:rPr lang="en-NZ" sz="400">
                <a:gradFill>
                  <a:gsLst>
                    <a:gs pos="0">
                      <a:prstClr val="black"/>
                    </a:gs>
                    <a:gs pos="100000">
                      <a:prstClr val="black"/>
                    </a:gs>
                  </a:gsLst>
                  <a:lin ang="5400000" scaled="0"/>
                </a:gradFill>
                <a:latin typeface="Segoe UI" pitchFamily="34" charset="0"/>
                <a:ea typeface="Segoe UI" pitchFamily="34" charset="0"/>
                <a:cs typeface="Segoe UI" pitchFamily="34" charset="0"/>
              </a:rPr>
              <a:t>©NZ Law Commission. All rights reserved. </a:t>
            </a:r>
            <a:endPar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
          </p:nvPr>
        </p:nvSpPr>
        <p:spPr/>
        <p:txBody>
          <a:bodyPr/>
          <a:lstStyle/>
          <a:p>
            <a:fld id="{D18B56EA-E28F-4F92-9F16-7A6F2501B303}" type="datetime8">
              <a:rPr lang="en-US" smtClean="0"/>
              <a:t>7/25/2023 8:54 AM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4</a:t>
            </a:fld>
            <a:endParaRPr lang="en-US"/>
          </a:p>
        </p:txBody>
      </p:sp>
    </p:spTree>
    <p:extLst>
      <p:ext uri="{BB962C8B-B14F-4D97-AF65-F5344CB8AC3E}">
        <p14:creationId xmlns:p14="http://schemas.microsoft.com/office/powerpoint/2010/main" val="39010204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400" b="1" dirty="0">
                <a:solidFill>
                  <a:schemeClr val="tx1"/>
                </a:solidFill>
              </a:rPr>
              <a:t>Mead, Pou, Doherty, Turehira, </a:t>
            </a:r>
          </a:p>
          <a:p>
            <a:r>
              <a:rPr lang="en-NZ" sz="1400" b="1" dirty="0">
                <a:solidFill>
                  <a:schemeClr val="tx1"/>
                </a:solidFill>
              </a:rPr>
              <a:t>The problem of dimension – framing engagement, building appreciation – the cognitive shift</a:t>
            </a:r>
          </a:p>
          <a:p>
            <a:r>
              <a:rPr lang="en-NZ" sz="1400" b="1" dirty="0">
                <a:solidFill>
                  <a:schemeClr val="tx1"/>
                </a:solidFill>
              </a:rPr>
              <a:t>Te ao Māori expressed and lived – āronga (Charles Royal)</a:t>
            </a:r>
          </a:p>
          <a:p>
            <a:r>
              <a:rPr lang="en-NZ" sz="1400" b="1" dirty="0">
                <a:solidFill>
                  <a:schemeClr val="tx1"/>
                </a:solidFill>
              </a:rPr>
              <a:t>A path to knowledge</a:t>
            </a:r>
          </a:p>
          <a:p>
            <a:r>
              <a:rPr lang="en-NZ" sz="1400" b="1" dirty="0">
                <a:solidFill>
                  <a:schemeClr val="tx1"/>
                </a:solidFill>
              </a:rPr>
              <a:t>A framing and memory device for our study paper and future engagement</a:t>
            </a:r>
          </a:p>
          <a:p>
            <a:r>
              <a:rPr lang="en-NZ" sz="1400" b="1" dirty="0">
                <a:solidFill>
                  <a:schemeClr val="tx1"/>
                </a:solidFill>
              </a:rPr>
              <a:t>Challenging for non-Māori – concerns “tapuise” tikanga – but any commitment to authenticity demands</a:t>
            </a:r>
          </a:p>
          <a:p>
            <a:endParaRPr lang="en-NZ" sz="1400" b="1" dirty="0">
              <a:solidFill>
                <a:schemeClr val="tx1"/>
              </a:solidFill>
            </a:endParaRPr>
          </a:p>
        </p:txBody>
      </p:sp>
      <p:sp>
        <p:nvSpPr>
          <p:cNvPr id="4" name="Header Placeholder 3"/>
          <p:cNvSpPr>
            <a:spLocks noGrp="1"/>
          </p:cNvSpPr>
          <p:nvPr>
            <p:ph type="hdr" sz="quarter"/>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NZ" sz="1200" b="0" i="0" u="none" strike="noStrike" kern="1200" cap="none" spc="0" normalizeH="0" baseline="0" noProof="0">
                <a:ln>
                  <a:noFill/>
                </a:ln>
                <a:solidFill>
                  <a:prstClr val="black"/>
                </a:solidFill>
                <a:effectLst/>
                <a:uLnTx/>
                <a:uFillTx/>
                <a:latin typeface="Segoe UI" pitchFamily="34" charset="0"/>
                <a:ea typeface="+mn-ea"/>
                <a:cs typeface="+mn-cs"/>
              </a:rPr>
              <a:t>Law Commission - Independent advice on law reform</a:t>
            </a: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82359" marR="0" lvl="0" indent="0" algn="l" defTabSz="931467" rtl="0" eaLnBrk="0" fontAlgn="auto" latinLnBrk="0" hangingPunct="0">
              <a:lnSpc>
                <a:spcPct val="100000"/>
              </a:lnSpc>
              <a:spcBef>
                <a:spcPts val="0"/>
              </a:spcBef>
              <a:spcAft>
                <a:spcPts val="0"/>
              </a:spcAft>
              <a:buClrTx/>
              <a:buSzTx/>
              <a:buFontTx/>
              <a:buNone/>
              <a:tabLst/>
              <a:defRPr/>
            </a:pPr>
            <a:r>
              <a:rPr kumimoji="0" lang="en-NZ"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©NZ Law Commission. All rights reserved. </a:t>
            </a:r>
            <a:endPar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D18B56EA-E28F-4F92-9F16-7A6F2501B303}"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7/25/2023 8:54 AM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2815800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2742" rtl="0" eaLnBrk="1" fontAlgn="auto" latinLnBrk="0" hangingPunct="1">
              <a:lnSpc>
                <a:spcPct val="90000"/>
              </a:lnSpc>
              <a:spcBef>
                <a:spcPts val="0"/>
              </a:spcBef>
              <a:spcAft>
                <a:spcPts val="340"/>
              </a:spcAft>
              <a:buClrTx/>
              <a:buSzTx/>
              <a:buFontTx/>
              <a:buNone/>
              <a:tabLst/>
              <a:defRPr/>
            </a:pPr>
            <a:r>
              <a:rPr lang="en-NZ" sz="1400" b="1" dirty="0">
                <a:solidFill>
                  <a:schemeClr val="tx1"/>
                </a:solidFill>
              </a:rPr>
              <a:t>A sheltering cloak (tawharau concept Ta and Ka Williams – mana)</a:t>
            </a:r>
          </a:p>
          <a:p>
            <a:pPr marL="0" marR="0" lvl="0" indent="0" algn="l" defTabSz="932742" rtl="0" eaLnBrk="1" fontAlgn="auto" latinLnBrk="0" hangingPunct="1">
              <a:lnSpc>
                <a:spcPct val="90000"/>
              </a:lnSpc>
              <a:spcBef>
                <a:spcPts val="0"/>
              </a:spcBef>
              <a:spcAft>
                <a:spcPts val="340"/>
              </a:spcAft>
              <a:buClrTx/>
              <a:buSzTx/>
              <a:buFontTx/>
              <a:buNone/>
              <a:tabLst/>
              <a:defRPr/>
            </a:pPr>
            <a:endParaRPr lang="en-NZ" sz="1400" b="1" dirty="0">
              <a:solidFill>
                <a:schemeClr val="tx1"/>
              </a:solidFill>
            </a:endParaRPr>
          </a:p>
          <a:p>
            <a:pPr marL="0" marR="0" lvl="0" indent="0" algn="l" defTabSz="932742" rtl="0" eaLnBrk="1" fontAlgn="auto" latinLnBrk="0" hangingPunct="1">
              <a:lnSpc>
                <a:spcPct val="90000"/>
              </a:lnSpc>
              <a:spcBef>
                <a:spcPts val="0"/>
              </a:spcBef>
              <a:spcAft>
                <a:spcPts val="340"/>
              </a:spcAft>
              <a:buClrTx/>
              <a:buSzTx/>
              <a:buFontTx/>
              <a:buNone/>
              <a:tabLst/>
              <a:defRPr/>
            </a:pPr>
            <a:r>
              <a:rPr lang="en-NZ" sz="1400" b="1" dirty="0">
                <a:solidFill>
                  <a:schemeClr val="tx1"/>
                </a:solidFill>
              </a:rPr>
              <a:t>Surprise – beauty of its coherency</a:t>
            </a:r>
          </a:p>
          <a:p>
            <a:endParaRPr lang="en-NZ" sz="1400" b="1" dirty="0">
              <a:solidFill>
                <a:schemeClr val="tx1"/>
              </a:solidFill>
            </a:endParaRPr>
          </a:p>
          <a:p>
            <a:r>
              <a:rPr lang="en-NZ" sz="1400" b="1" dirty="0">
                <a:solidFill>
                  <a:schemeClr val="tx1"/>
                </a:solidFill>
              </a:rPr>
              <a:t>Not  “legal archaeology</a:t>
            </a:r>
          </a:p>
          <a:p>
            <a:endParaRPr lang="en-NZ" sz="1400" b="1" dirty="0">
              <a:solidFill>
                <a:schemeClr val="tx1"/>
              </a:solidFill>
            </a:endParaRPr>
          </a:p>
          <a:p>
            <a:r>
              <a:rPr lang="en-NZ" sz="1400" b="1" dirty="0">
                <a:solidFill>
                  <a:schemeClr val="tx1"/>
                </a:solidFill>
              </a:rPr>
              <a:t>Living coherent normative system</a:t>
            </a:r>
          </a:p>
          <a:p>
            <a:endParaRPr lang="en-NZ" sz="1400" b="1" dirty="0">
              <a:solidFill>
                <a:schemeClr val="tx1"/>
              </a:solidFill>
            </a:endParaRPr>
          </a:p>
          <a:p>
            <a:r>
              <a:rPr lang="en-NZ" sz="1400" b="1" dirty="0">
                <a:solidFill>
                  <a:schemeClr val="tx1"/>
                </a:solidFill>
              </a:rPr>
              <a:t>Served the needs of Māori communities</a:t>
            </a:r>
          </a:p>
          <a:p>
            <a:endParaRPr lang="en-NZ" sz="1400" b="1" dirty="0">
              <a:solidFill>
                <a:schemeClr val="tx1"/>
              </a:solidFill>
            </a:endParaRPr>
          </a:p>
          <a:p>
            <a:r>
              <a:rPr lang="en-NZ" sz="1400" b="1" dirty="0">
                <a:solidFill>
                  <a:schemeClr val="tx1"/>
                </a:solidFill>
              </a:rPr>
              <a:t>Orders relationships / protects </a:t>
            </a:r>
          </a:p>
          <a:p>
            <a:endParaRPr lang="en-NZ" sz="1400" b="1" dirty="0">
              <a:solidFill>
                <a:schemeClr val="tx1"/>
              </a:solidFill>
            </a:endParaRPr>
          </a:p>
        </p:txBody>
      </p:sp>
      <p:sp>
        <p:nvSpPr>
          <p:cNvPr id="4" name="Header Placeholder 3"/>
          <p:cNvSpPr>
            <a:spLocks noGrp="1"/>
          </p:cNvSpPr>
          <p:nvPr>
            <p:ph type="hdr" sz="quarter"/>
          </p:nvPr>
        </p:nvSpPr>
        <p:spPr/>
        <p:txBody>
          <a:bodyPr/>
          <a:lstStyle/>
          <a:p>
            <a:r>
              <a:rPr lang="en-NZ"/>
              <a:t>Law Commission - Independent advice on law reform</a:t>
            </a:r>
            <a:endParaRPr lang="en-US"/>
          </a:p>
        </p:txBody>
      </p:sp>
      <p:sp>
        <p:nvSpPr>
          <p:cNvPr id="5" name="Footer Placeholder 4"/>
          <p:cNvSpPr>
            <a:spLocks noGrp="1"/>
          </p:cNvSpPr>
          <p:nvPr>
            <p:ph type="ftr" sz="quarter" idx="4"/>
          </p:nvPr>
        </p:nvSpPr>
        <p:spPr/>
        <p:txBody>
          <a:bodyPr/>
          <a:lstStyle/>
          <a:p>
            <a:pPr defTabSz="931467" eaLnBrk="0" hangingPunct="0"/>
            <a:r>
              <a:rPr lang="en-NZ" sz="400">
                <a:gradFill>
                  <a:gsLst>
                    <a:gs pos="0">
                      <a:prstClr val="black"/>
                    </a:gs>
                    <a:gs pos="100000">
                      <a:prstClr val="black"/>
                    </a:gs>
                  </a:gsLst>
                  <a:lin ang="5400000" scaled="0"/>
                </a:gradFill>
                <a:latin typeface="Segoe UI" pitchFamily="34" charset="0"/>
                <a:ea typeface="Segoe UI" pitchFamily="34" charset="0"/>
                <a:cs typeface="Segoe UI" pitchFamily="34" charset="0"/>
              </a:rPr>
              <a:t>©NZ Law Commission. All rights reserved. </a:t>
            </a:r>
            <a:endPar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
          </p:nvPr>
        </p:nvSpPr>
        <p:spPr/>
        <p:txBody>
          <a:bodyPr/>
          <a:lstStyle/>
          <a:p>
            <a:fld id="{D18B56EA-E28F-4F92-9F16-7A6F2501B303}" type="datetime8">
              <a:rPr lang="en-US" smtClean="0"/>
              <a:t>7/25/2023 8:54 AM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6</a:t>
            </a:fld>
            <a:endParaRPr lang="en-US"/>
          </a:p>
        </p:txBody>
      </p:sp>
    </p:spTree>
    <p:extLst>
      <p:ext uri="{BB962C8B-B14F-4D97-AF65-F5344CB8AC3E}">
        <p14:creationId xmlns:p14="http://schemas.microsoft.com/office/powerpoint/2010/main" val="11439915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NZ" sz="1400" b="1" dirty="0">
              <a:solidFill>
                <a:schemeClr val="tx1"/>
              </a:solidFill>
            </a:endParaRPr>
          </a:p>
          <a:p>
            <a:r>
              <a:rPr lang="en-NZ" sz="1400" b="1" dirty="0">
                <a:solidFill>
                  <a:schemeClr val="tx1"/>
                </a:solidFill>
              </a:rPr>
              <a:t>Not simply “custom”</a:t>
            </a:r>
          </a:p>
          <a:p>
            <a:endParaRPr lang="en-NZ" sz="1400" b="1" dirty="0">
              <a:solidFill>
                <a:schemeClr val="tx1"/>
              </a:solidFill>
            </a:endParaRPr>
          </a:p>
          <a:p>
            <a:r>
              <a:rPr lang="en-NZ" sz="1400" b="1" dirty="0">
                <a:solidFill>
                  <a:schemeClr val="tx1"/>
                </a:solidFill>
              </a:rPr>
              <a:t>Norm includes principle, value, rule or standard that most significantly is lived and practiced, constantly evolving in response to community needs but in a way that maintains the coherency and integrity of the norm.  </a:t>
            </a:r>
          </a:p>
          <a:p>
            <a:endParaRPr lang="en-NZ" sz="1400" b="1" dirty="0">
              <a:solidFill>
                <a:schemeClr val="tx1"/>
              </a:solidFill>
            </a:endParaRPr>
          </a:p>
          <a:p>
            <a:r>
              <a:rPr lang="en-NZ" sz="1400" b="1" dirty="0">
                <a:solidFill>
                  <a:schemeClr val="tx1"/>
                </a:solidFill>
              </a:rPr>
              <a:t>A norm is not limited to abstractions, which is important because positivistic law, unlike tikanga tends to abstract and commodify our relationship to each other and the environment, whereas tikanga seeks to affirm and maintain our connection to each other and the environment as a lived social practice</a:t>
            </a:r>
          </a:p>
          <a:p>
            <a:endParaRPr lang="en-NZ" sz="1400" b="1" dirty="0">
              <a:solidFill>
                <a:schemeClr val="tx1"/>
              </a:solidFill>
            </a:endParaRPr>
          </a:p>
          <a:p>
            <a:r>
              <a:rPr lang="en-NZ" sz="1400" b="1" dirty="0">
                <a:solidFill>
                  <a:schemeClr val="tx1"/>
                </a:solidFill>
              </a:rPr>
              <a:t>Wairua – Māori reality</a:t>
            </a:r>
            <a:endParaRPr lang="en-NZ" sz="1400" b="1" dirty="0">
              <a:solidFill>
                <a:schemeClr val="tx1"/>
              </a:solidFill>
              <a:cs typeface="Segoe UI Light"/>
            </a:endParaRPr>
          </a:p>
          <a:p>
            <a:r>
              <a:rPr lang="en-NZ" sz="1400" b="1" dirty="0">
                <a:solidFill>
                  <a:schemeClr val="tx1"/>
                </a:solidFill>
              </a:rPr>
              <a:t>Concepts of connection – structural norms – whakapapa and whanaungatanga</a:t>
            </a:r>
            <a:endParaRPr lang="en-NZ" sz="1400" b="1" dirty="0">
              <a:solidFill>
                <a:schemeClr val="tx1"/>
              </a:solidFill>
              <a:cs typeface="Segoe UI Light"/>
            </a:endParaRPr>
          </a:p>
          <a:p>
            <a:r>
              <a:rPr lang="en-NZ" sz="1400" b="1" dirty="0">
                <a:solidFill>
                  <a:schemeClr val="tx1"/>
                </a:solidFill>
              </a:rPr>
              <a:t>Concepts of equilibrium and balance – prescriptive values – mauri, utu, ea</a:t>
            </a:r>
            <a:endParaRPr lang="en-NZ" sz="1400" b="1" dirty="0">
              <a:solidFill>
                <a:schemeClr val="tx1"/>
              </a:solidFill>
              <a:cs typeface="Segoe UI Light"/>
            </a:endParaRPr>
          </a:p>
          <a:p>
            <a:r>
              <a:rPr lang="en-NZ" sz="1400" b="1" dirty="0">
                <a:solidFill>
                  <a:schemeClr val="tx1"/>
                </a:solidFill>
              </a:rPr>
              <a:t>Concepts of relational status – mana, tapu and noa</a:t>
            </a:r>
            <a:endParaRPr lang="en-NZ" sz="1400" b="1" dirty="0">
              <a:solidFill>
                <a:schemeClr val="tx1"/>
              </a:solidFill>
              <a:cs typeface="Segoe UI Light"/>
            </a:endParaRPr>
          </a:p>
          <a:p>
            <a:r>
              <a:rPr lang="en-NZ" sz="1400" b="1" dirty="0">
                <a:solidFill>
                  <a:schemeClr val="tx1"/>
                </a:solidFill>
              </a:rPr>
              <a:t>Concepts of responsibility – kaitiakitanga, manaakitanga, aroha </a:t>
            </a:r>
          </a:p>
          <a:p>
            <a:r>
              <a:rPr lang="en-NZ" sz="1400" b="1" dirty="0">
                <a:solidFill>
                  <a:schemeClr val="tx1"/>
                </a:solidFill>
              </a:rPr>
              <a:t>Processes and procedures – kawa</a:t>
            </a:r>
            <a:endParaRPr lang="en-NZ" sz="1400" b="1" dirty="0">
              <a:solidFill>
                <a:schemeClr val="tx1"/>
              </a:solidFill>
              <a:cs typeface="Segoe UI Light"/>
            </a:endParaRPr>
          </a:p>
          <a:p>
            <a:endParaRPr lang="en-NZ" sz="1400" b="1" dirty="0">
              <a:solidFill>
                <a:schemeClr val="tx1"/>
              </a:solidFill>
            </a:endParaRPr>
          </a:p>
        </p:txBody>
      </p:sp>
      <p:sp>
        <p:nvSpPr>
          <p:cNvPr id="4" name="Header Placeholder 3"/>
          <p:cNvSpPr>
            <a:spLocks noGrp="1"/>
          </p:cNvSpPr>
          <p:nvPr>
            <p:ph type="hdr" sz="quarter"/>
          </p:nvPr>
        </p:nvSpPr>
        <p:spPr/>
        <p:txBody>
          <a:bodyPr/>
          <a:lstStyle/>
          <a:p>
            <a:r>
              <a:rPr lang="en-NZ"/>
              <a:t>Law Commission - Independent advice on law reform</a:t>
            </a:r>
            <a:endParaRPr lang="en-US"/>
          </a:p>
        </p:txBody>
      </p:sp>
      <p:sp>
        <p:nvSpPr>
          <p:cNvPr id="5" name="Footer Placeholder 4"/>
          <p:cNvSpPr>
            <a:spLocks noGrp="1"/>
          </p:cNvSpPr>
          <p:nvPr>
            <p:ph type="ftr" sz="quarter" idx="4"/>
          </p:nvPr>
        </p:nvSpPr>
        <p:spPr/>
        <p:txBody>
          <a:bodyPr/>
          <a:lstStyle/>
          <a:p>
            <a:pPr defTabSz="931467" eaLnBrk="0" hangingPunct="0"/>
            <a:r>
              <a:rPr lang="en-NZ" sz="400">
                <a:gradFill>
                  <a:gsLst>
                    <a:gs pos="0">
                      <a:prstClr val="black"/>
                    </a:gs>
                    <a:gs pos="100000">
                      <a:prstClr val="black"/>
                    </a:gs>
                  </a:gsLst>
                  <a:lin ang="5400000" scaled="0"/>
                </a:gradFill>
                <a:latin typeface="Segoe UI" pitchFamily="34" charset="0"/>
                <a:ea typeface="Segoe UI" pitchFamily="34" charset="0"/>
                <a:cs typeface="Segoe UI" pitchFamily="34" charset="0"/>
              </a:rPr>
              <a:t>©NZ Law Commission. All rights reserved. </a:t>
            </a:r>
            <a:endPar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
          </p:nvPr>
        </p:nvSpPr>
        <p:spPr/>
        <p:txBody>
          <a:bodyPr/>
          <a:lstStyle/>
          <a:p>
            <a:fld id="{D18B56EA-E28F-4F92-9F16-7A6F2501B303}" type="datetime8">
              <a:rPr lang="en-US" smtClean="0"/>
              <a:t>7/25/2023 8:54 AM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7</a:t>
            </a:fld>
            <a:endParaRPr lang="en-US"/>
          </a:p>
        </p:txBody>
      </p:sp>
    </p:spTree>
    <p:extLst>
      <p:ext uri="{BB962C8B-B14F-4D97-AF65-F5344CB8AC3E}">
        <p14:creationId xmlns:p14="http://schemas.microsoft.com/office/powerpoint/2010/main" val="33976283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90000"/>
              </a:lnSpc>
              <a:spcAft>
                <a:spcPts val="600"/>
              </a:spcAft>
              <a:buFont typeface="Arial" panose="020B0604020202020204" pitchFamily="34" charset="0"/>
              <a:buNone/>
            </a:pPr>
            <a:r>
              <a:rPr lang="en-NZ" sz="1400" b="1" dirty="0">
                <a:solidFill>
                  <a:schemeClr val="tx1"/>
                </a:solidFill>
              </a:rPr>
              <a:t>Existential premise, underpinning of tikanga</a:t>
            </a:r>
          </a:p>
          <a:p>
            <a:pPr marL="0" indent="0">
              <a:lnSpc>
                <a:spcPct val="90000"/>
              </a:lnSpc>
              <a:spcAft>
                <a:spcPts val="600"/>
              </a:spcAft>
              <a:buFont typeface="Arial" panose="020B0604020202020204" pitchFamily="34" charset="0"/>
              <a:buNone/>
            </a:pPr>
            <a:r>
              <a:rPr lang="en-NZ" sz="1400" b="1" dirty="0">
                <a:solidFill>
                  <a:schemeClr val="tx1"/>
                </a:solidFill>
              </a:rPr>
              <a:t>Wairua: explains that we live in dual realities</a:t>
            </a:r>
          </a:p>
          <a:p>
            <a:pPr marL="0" indent="0">
              <a:lnSpc>
                <a:spcPct val="90000"/>
              </a:lnSpc>
              <a:spcAft>
                <a:spcPts val="600"/>
              </a:spcAft>
              <a:buFont typeface="Arial" panose="020B0604020202020204" pitchFamily="34" charset="0"/>
              <a:buNone/>
            </a:pPr>
            <a:endParaRPr lang="en-NZ" sz="1400" b="1" dirty="0">
              <a:solidFill>
                <a:schemeClr val="tx1"/>
              </a:solidFill>
            </a:endParaRPr>
          </a:p>
          <a:p>
            <a:endParaRPr lang="en-NZ" sz="1400" b="1" dirty="0">
              <a:solidFill>
                <a:schemeClr val="tx1"/>
              </a:solidFill>
            </a:endParaRPr>
          </a:p>
        </p:txBody>
      </p:sp>
      <p:sp>
        <p:nvSpPr>
          <p:cNvPr id="4" name="Header Placeholder 3"/>
          <p:cNvSpPr>
            <a:spLocks noGrp="1"/>
          </p:cNvSpPr>
          <p:nvPr>
            <p:ph type="hdr" sz="quarter"/>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NZ" sz="1200" b="0" i="0" u="none" strike="noStrike" kern="1200" cap="none" spc="0" normalizeH="0" baseline="0" noProof="0">
                <a:ln>
                  <a:noFill/>
                </a:ln>
                <a:solidFill>
                  <a:prstClr val="black"/>
                </a:solidFill>
                <a:effectLst/>
                <a:uLnTx/>
                <a:uFillTx/>
                <a:latin typeface="Segoe UI" pitchFamily="34" charset="0"/>
                <a:ea typeface="+mn-ea"/>
                <a:cs typeface="+mn-cs"/>
              </a:rPr>
              <a:t>Law Commission - Independent advice on law reform</a:t>
            </a: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82359" marR="0" lvl="0" indent="0" algn="l" defTabSz="931467" rtl="0" eaLnBrk="0" fontAlgn="auto" latinLnBrk="0" hangingPunct="0">
              <a:lnSpc>
                <a:spcPct val="100000"/>
              </a:lnSpc>
              <a:spcBef>
                <a:spcPts val="0"/>
              </a:spcBef>
              <a:spcAft>
                <a:spcPts val="0"/>
              </a:spcAft>
              <a:buClrTx/>
              <a:buSzTx/>
              <a:buFontTx/>
              <a:buNone/>
              <a:tabLst/>
              <a:defRPr/>
            </a:pPr>
            <a:r>
              <a:rPr kumimoji="0" lang="en-NZ"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©NZ Law Commission. All rights reserved. </a:t>
            </a:r>
            <a:endPar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D18B56EA-E28F-4F92-9F16-7A6F2501B303}"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7/25/2023 8:54 AM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6857704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400" b="1" dirty="0">
                <a:solidFill>
                  <a:schemeClr val="tx1"/>
                </a:solidFill>
              </a:rPr>
              <a:t>Structural norms – frame all relationships – through time and space.</a:t>
            </a:r>
          </a:p>
        </p:txBody>
      </p:sp>
      <p:sp>
        <p:nvSpPr>
          <p:cNvPr id="4" name="Header Placeholder 3"/>
          <p:cNvSpPr>
            <a:spLocks noGrp="1"/>
          </p:cNvSpPr>
          <p:nvPr>
            <p:ph type="hdr" sz="quarter"/>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NZ" sz="1200" b="0" i="0" u="none" strike="noStrike" kern="1200" cap="none" spc="0" normalizeH="0" baseline="0" noProof="0">
                <a:ln>
                  <a:noFill/>
                </a:ln>
                <a:solidFill>
                  <a:prstClr val="black"/>
                </a:solidFill>
                <a:effectLst/>
                <a:uLnTx/>
                <a:uFillTx/>
                <a:latin typeface="Segoe UI" pitchFamily="34" charset="0"/>
                <a:ea typeface="+mn-ea"/>
                <a:cs typeface="+mn-cs"/>
              </a:rPr>
              <a:t>Law Commission - Independent advice on law reform</a:t>
            </a: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82359" marR="0" lvl="0" indent="0" algn="l" defTabSz="931467" rtl="0" eaLnBrk="0" fontAlgn="auto" latinLnBrk="0" hangingPunct="0">
              <a:lnSpc>
                <a:spcPct val="100000"/>
              </a:lnSpc>
              <a:spcBef>
                <a:spcPts val="0"/>
              </a:spcBef>
              <a:spcAft>
                <a:spcPts val="0"/>
              </a:spcAft>
              <a:buClrTx/>
              <a:buSzTx/>
              <a:buFontTx/>
              <a:buNone/>
              <a:tabLst/>
              <a:defRPr/>
            </a:pPr>
            <a:r>
              <a:rPr kumimoji="0" lang="en-NZ"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©NZ Law Commission. All rights reserved. </a:t>
            </a:r>
            <a:endPar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D18B56EA-E28F-4F92-9F16-7A6F2501B303}"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7/25/2023 8:54 AM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7605029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Walkin (event name)">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3507"/>
          <a:stretch/>
        </p:blipFill>
        <p:spPr>
          <a:xfrm>
            <a:off x="-14423" y="1200465"/>
            <a:ext cx="12450898" cy="4205015"/>
          </a:xfrm>
          <a:prstGeom prst="rect">
            <a:avLst/>
          </a:prstGeom>
        </p:spPr>
      </p:pic>
      <p:pic>
        <p:nvPicPr>
          <p:cNvPr id="6" name="MS logo white - EMF"/>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white">
          <a:xfrm>
            <a:off x="799543" y="479424"/>
            <a:ext cx="1134251" cy="455523"/>
          </a:xfrm>
          <a:prstGeom prst="rect">
            <a:avLst/>
          </a:prstGeom>
        </p:spPr>
      </p:pic>
      <p:sp>
        <p:nvSpPr>
          <p:cNvPr id="7" name="Title 1">
            <a:extLst>
              <a:ext uri="{FF2B5EF4-FFF2-40B4-BE49-F238E27FC236}">
                <a16:creationId xmlns:a16="http://schemas.microsoft.com/office/drawing/2014/main" id="{8ADCDFE5-8F36-4918-AFA5-36F74E8C5736}"/>
              </a:ext>
            </a:extLst>
          </p:cNvPr>
          <p:cNvSpPr txBox="1">
            <a:spLocks/>
          </p:cNvSpPr>
          <p:nvPr userDrawn="1"/>
        </p:nvSpPr>
        <p:spPr>
          <a:xfrm>
            <a:off x="386735" y="5405643"/>
            <a:ext cx="11663004" cy="1714842"/>
          </a:xfrm>
          <a:prstGeom prst="rect">
            <a:avLst/>
          </a:prstGeom>
          <a:noFill/>
        </p:spPr>
        <p:txBody>
          <a:bodyPr vert="horz" wrap="square" lIns="146304" tIns="91440" rIns="146304" bIns="91440" rtlCol="0" anchor="t" anchorCtr="0">
            <a:noAutofit/>
          </a:bodyPr>
          <a:lstStyle>
            <a:lvl1pPr algn="ctr" defTabSz="932742" rtl="0" eaLnBrk="1" latinLnBrk="0" hangingPunct="1">
              <a:lnSpc>
                <a:spcPct val="90000"/>
              </a:lnSpc>
              <a:spcBef>
                <a:spcPct val="0"/>
              </a:spcBef>
              <a:buNone/>
              <a:defRPr lang="en-US" sz="5400" b="1" kern="1200" cap="none" spc="-100" baseline="0">
                <a:ln w="3175">
                  <a:noFill/>
                </a:ln>
                <a:gradFill>
                  <a:gsLst>
                    <a:gs pos="62564">
                      <a:schemeClr val="tx1"/>
                    </a:gs>
                    <a:gs pos="55000">
                      <a:schemeClr val="tx1"/>
                    </a:gs>
                  </a:gsLst>
                  <a:lin ang="5400000" scaled="0"/>
                </a:gradFill>
                <a:effectLst/>
                <a:latin typeface="+mn-lt"/>
                <a:ea typeface="+mn-ea"/>
                <a:cs typeface="Segoe UI" pitchFamily="34" charset="0"/>
              </a:defRPr>
            </a:lvl1pPr>
          </a:lstStyle>
          <a:p>
            <a:pPr>
              <a:lnSpc>
                <a:spcPct val="150000"/>
              </a:lnSpc>
            </a:pPr>
            <a:r>
              <a:rPr lang="en-NZ" sz="2900" dirty="0">
                <a:solidFill>
                  <a:schemeClr val="tx1"/>
                </a:solidFill>
                <a:effectLst>
                  <a:outerShdw blurRad="38100" dist="38100" dir="2700000" algn="tl">
                    <a:srgbClr val="000000">
                      <a:alpha val="43137"/>
                    </a:srgbClr>
                  </a:outerShdw>
                </a:effectLst>
                <a:latin typeface="Segoe UI" panose="020B0502040204020203" pitchFamily="34" charset="0"/>
              </a:rPr>
              <a:t>Kia whanake ngā ture o Aotearoa mā te arotake motuhake</a:t>
            </a:r>
            <a:br>
              <a:rPr lang="en-NZ" sz="2900" dirty="0">
                <a:solidFill>
                  <a:schemeClr val="tx1"/>
                </a:solidFill>
                <a:effectLst>
                  <a:outerShdw blurRad="38100" dist="38100" dir="2700000" algn="tl">
                    <a:srgbClr val="000000">
                      <a:alpha val="43137"/>
                    </a:srgbClr>
                  </a:outerShdw>
                </a:effectLst>
                <a:latin typeface="Segoe UI" panose="020B0502040204020203" pitchFamily="34" charset="0"/>
              </a:rPr>
            </a:br>
            <a:r>
              <a:rPr lang="en-NZ" sz="2900" dirty="0">
                <a:solidFill>
                  <a:schemeClr val="tx1"/>
                </a:solidFill>
                <a:effectLst>
                  <a:outerShdw blurRad="38100" dist="38100" dir="2700000" algn="tl">
                    <a:srgbClr val="000000">
                      <a:alpha val="43137"/>
                    </a:srgbClr>
                  </a:outerShdw>
                </a:effectLst>
                <a:latin typeface="Segoe UI" panose="020B0502040204020203" pitchFamily="34" charset="0"/>
              </a:rPr>
              <a:t>Better law for Aotearoa New Zealand through independent review</a:t>
            </a:r>
            <a:endParaRPr lang="en-NZ" sz="2900" dirty="0">
              <a:solidFill>
                <a:schemeClr val="bg1"/>
              </a:solidFill>
              <a:latin typeface="Segoe UI" panose="020B0502040204020203" pitchFamily="34" charset="0"/>
            </a:endParaRPr>
          </a:p>
        </p:txBody>
      </p:sp>
    </p:spTree>
    <p:extLst>
      <p:ext uri="{BB962C8B-B14F-4D97-AF65-F5344CB8AC3E}">
        <p14:creationId xmlns:p14="http://schemas.microsoft.com/office/powerpoint/2010/main" val="345501025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bg>
      <p:bgPr>
        <a:solidFill>
          <a:schemeClr val="bg1"/>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274639" y="295274"/>
            <a:ext cx="11882384" cy="917575"/>
          </a:xfrm>
        </p:spPr>
        <p:txBody>
          <a:bodyPr/>
          <a:lstStyle>
            <a:lvl1pPr>
              <a:defRPr b="1"/>
            </a:lvl1pPr>
          </a:lstStyle>
          <a:p>
            <a:r>
              <a:rPr lang="en-US"/>
              <a:t>Click to edit Master title style</a:t>
            </a:r>
          </a:p>
        </p:txBody>
      </p:sp>
      <p:grpSp>
        <p:nvGrpSpPr>
          <p:cNvPr id="10" name="Group 9"/>
          <p:cNvGrpSpPr/>
          <p:nvPr userDrawn="1"/>
        </p:nvGrpSpPr>
        <p:grpSpPr>
          <a:xfrm>
            <a:off x="0" y="6273772"/>
            <a:ext cx="12421845" cy="718372"/>
            <a:chOff x="0" y="6273772"/>
            <a:chExt cx="12421845" cy="718372"/>
          </a:xfrm>
        </p:grpSpPr>
        <p:pic>
          <p:nvPicPr>
            <p:cNvPr id="8" name="Picture 7"/>
            <p:cNvPicPr>
              <a:picLocks noChangeAspect="1"/>
            </p:cNvPicPr>
            <p:nvPr userDrawn="1"/>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l="43175"/>
            <a:stretch/>
          </p:blipFill>
          <p:spPr>
            <a:xfrm>
              <a:off x="10133237" y="6273772"/>
              <a:ext cx="2288608" cy="718372"/>
            </a:xfrm>
            <a:prstGeom prst="rect">
              <a:avLst/>
            </a:prstGeom>
          </p:spPr>
        </p:pic>
        <p:grpSp>
          <p:nvGrpSpPr>
            <p:cNvPr id="5" name="Group 4"/>
            <p:cNvGrpSpPr/>
            <p:nvPr userDrawn="1"/>
          </p:nvGrpSpPr>
          <p:grpSpPr>
            <a:xfrm>
              <a:off x="0" y="6273772"/>
              <a:ext cx="10147868" cy="718372"/>
              <a:chOff x="-1" y="6269010"/>
              <a:chExt cx="10500935" cy="723134"/>
            </a:xfrm>
          </p:grpSpPr>
          <p:pic>
            <p:nvPicPr>
              <p:cNvPr id="2" name="Picture 1"/>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 y="6269010"/>
                <a:ext cx="4027471" cy="718372"/>
              </a:xfrm>
              <a:prstGeom prst="rect">
                <a:avLst/>
              </a:prstGeom>
            </p:spPr>
          </p:pic>
          <p:pic>
            <p:nvPicPr>
              <p:cNvPr id="7" name="Picture 6"/>
              <p:cNvPicPr>
                <a:picLocks noChangeAspect="1"/>
              </p:cNvPicPr>
              <p:nvPr userDrawn="1"/>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l="16139" r="2041"/>
              <a:stretch/>
            </p:blipFill>
            <p:spPr>
              <a:xfrm>
                <a:off x="3929063" y="6271391"/>
                <a:ext cx="3295272" cy="718372"/>
              </a:xfrm>
              <a:prstGeom prst="rect">
                <a:avLst/>
              </a:prstGeom>
            </p:spPr>
          </p:pic>
          <p:pic>
            <p:nvPicPr>
              <p:cNvPr id="9" name="Picture 8"/>
              <p:cNvPicPr>
                <a:picLocks noChangeAspect="1"/>
              </p:cNvPicPr>
              <p:nvPr userDrawn="1"/>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l="16139" r="2041"/>
              <a:stretch/>
            </p:blipFill>
            <p:spPr>
              <a:xfrm>
                <a:off x="7205662" y="6273772"/>
                <a:ext cx="3295272" cy="718372"/>
              </a:xfrm>
              <a:prstGeom prst="rect">
                <a:avLst/>
              </a:prstGeom>
            </p:spPr>
          </p:pic>
        </p:grpSp>
      </p:grpSp>
      <p:sp>
        <p:nvSpPr>
          <p:cNvPr id="12" name="Content Placeholder 2"/>
          <p:cNvSpPr>
            <a:spLocks noGrp="1"/>
          </p:cNvSpPr>
          <p:nvPr>
            <p:ph idx="1"/>
          </p:nvPr>
        </p:nvSpPr>
        <p:spPr>
          <a:xfrm>
            <a:off x="295275" y="1381126"/>
            <a:ext cx="11849100" cy="4800599"/>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13" name="Slide Number Placeholder 2"/>
          <p:cNvSpPr>
            <a:spLocks noGrp="1"/>
          </p:cNvSpPr>
          <p:nvPr>
            <p:ph type="sldNum" sz="quarter" idx="4"/>
          </p:nvPr>
        </p:nvSpPr>
        <p:spPr>
          <a:xfrm>
            <a:off x="11734800" y="292100"/>
            <a:ext cx="412749" cy="371475"/>
          </a:xfrm>
          <a:prstGeom prst="rect">
            <a:avLst/>
          </a:prstGeom>
        </p:spPr>
        <p:txBody>
          <a:bodyPr vert="horz" lIns="91440" tIns="45720" rIns="91440" bIns="45720" rtlCol="0" anchor="ctr"/>
          <a:lstStyle>
            <a:lvl1pPr algn="r">
              <a:defRPr sz="1200">
                <a:solidFill>
                  <a:schemeClr val="tx1">
                    <a:tint val="75000"/>
                  </a:schemeClr>
                </a:solidFill>
              </a:defRPr>
            </a:lvl1pPr>
          </a:lstStyle>
          <a:p>
            <a:fld id="{297853C6-A926-494E-8631-81588BCC91BB}" type="slidenum">
              <a:rPr lang="en-NZ" smtClean="0"/>
              <a:t>‹#›</a:t>
            </a:fld>
            <a:endParaRPr lang="en-NZ"/>
          </a:p>
        </p:txBody>
      </p:sp>
    </p:spTree>
    <p:extLst>
      <p:ext uri="{BB962C8B-B14F-4D97-AF65-F5344CB8AC3E}">
        <p14:creationId xmlns:p14="http://schemas.microsoft.com/office/powerpoint/2010/main" val="242317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3_Title and Content">
    <p:bg>
      <p:bgPr>
        <a:solidFill>
          <a:schemeClr val="bg1"/>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274639" y="295274"/>
            <a:ext cx="11882384" cy="917575"/>
          </a:xfrm>
        </p:spPr>
        <p:txBody>
          <a:bodyPr/>
          <a:lstStyle>
            <a:lvl1pPr>
              <a:defRPr b="1"/>
            </a:lvl1pPr>
          </a:lstStyle>
          <a:p>
            <a:r>
              <a:rPr lang="en-US"/>
              <a:t>Click to edit Master title style</a:t>
            </a:r>
          </a:p>
        </p:txBody>
      </p:sp>
      <p:grpSp>
        <p:nvGrpSpPr>
          <p:cNvPr id="10" name="Group 9"/>
          <p:cNvGrpSpPr/>
          <p:nvPr userDrawn="1"/>
        </p:nvGrpSpPr>
        <p:grpSpPr>
          <a:xfrm>
            <a:off x="0" y="6273772"/>
            <a:ext cx="12421845" cy="718372"/>
            <a:chOff x="0" y="6273772"/>
            <a:chExt cx="12421845" cy="718372"/>
          </a:xfrm>
        </p:grpSpPr>
        <p:pic>
          <p:nvPicPr>
            <p:cNvPr id="8" name="Picture 7"/>
            <p:cNvPicPr>
              <a:picLocks noChangeAspect="1"/>
            </p:cNvPicPr>
            <p:nvPr userDrawn="1"/>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l="43175"/>
            <a:stretch/>
          </p:blipFill>
          <p:spPr>
            <a:xfrm>
              <a:off x="10133237" y="6273772"/>
              <a:ext cx="2288608" cy="718372"/>
            </a:xfrm>
            <a:prstGeom prst="rect">
              <a:avLst/>
            </a:prstGeom>
          </p:spPr>
        </p:pic>
        <p:grpSp>
          <p:nvGrpSpPr>
            <p:cNvPr id="5" name="Group 4"/>
            <p:cNvGrpSpPr/>
            <p:nvPr userDrawn="1"/>
          </p:nvGrpSpPr>
          <p:grpSpPr>
            <a:xfrm>
              <a:off x="0" y="6273772"/>
              <a:ext cx="10147868" cy="718372"/>
              <a:chOff x="-1" y="6269010"/>
              <a:chExt cx="10500935" cy="723134"/>
            </a:xfrm>
          </p:grpSpPr>
          <p:pic>
            <p:nvPicPr>
              <p:cNvPr id="2" name="Picture 1"/>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 y="6269010"/>
                <a:ext cx="4027471" cy="718372"/>
              </a:xfrm>
              <a:prstGeom prst="rect">
                <a:avLst/>
              </a:prstGeom>
            </p:spPr>
          </p:pic>
          <p:pic>
            <p:nvPicPr>
              <p:cNvPr id="7" name="Picture 6"/>
              <p:cNvPicPr>
                <a:picLocks noChangeAspect="1"/>
              </p:cNvPicPr>
              <p:nvPr userDrawn="1"/>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l="16139" r="2041"/>
              <a:stretch/>
            </p:blipFill>
            <p:spPr>
              <a:xfrm>
                <a:off x="3929063" y="6271391"/>
                <a:ext cx="3295272" cy="718372"/>
              </a:xfrm>
              <a:prstGeom prst="rect">
                <a:avLst/>
              </a:prstGeom>
            </p:spPr>
          </p:pic>
          <p:pic>
            <p:nvPicPr>
              <p:cNvPr id="9" name="Picture 8"/>
              <p:cNvPicPr>
                <a:picLocks noChangeAspect="1"/>
              </p:cNvPicPr>
              <p:nvPr userDrawn="1"/>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l="16139" r="2041"/>
              <a:stretch/>
            </p:blipFill>
            <p:spPr>
              <a:xfrm>
                <a:off x="7205662" y="6273772"/>
                <a:ext cx="3295272" cy="718372"/>
              </a:xfrm>
              <a:prstGeom prst="rect">
                <a:avLst/>
              </a:prstGeom>
            </p:spPr>
          </p:pic>
        </p:grpSp>
      </p:grpSp>
      <p:sp>
        <p:nvSpPr>
          <p:cNvPr id="15" name="Content Placeholder 2"/>
          <p:cNvSpPr>
            <a:spLocks noGrp="1"/>
          </p:cNvSpPr>
          <p:nvPr>
            <p:ph idx="1"/>
          </p:nvPr>
        </p:nvSpPr>
        <p:spPr>
          <a:xfrm>
            <a:off x="295275" y="1381126"/>
            <a:ext cx="5724525" cy="4800599"/>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17" name="Content Placeholder 2"/>
          <p:cNvSpPr>
            <a:spLocks noGrp="1"/>
          </p:cNvSpPr>
          <p:nvPr>
            <p:ph idx="10"/>
          </p:nvPr>
        </p:nvSpPr>
        <p:spPr>
          <a:xfrm>
            <a:off x="6438899" y="1381126"/>
            <a:ext cx="5705475" cy="4800599"/>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18" name="Slide Number Placeholder 2"/>
          <p:cNvSpPr>
            <a:spLocks noGrp="1"/>
          </p:cNvSpPr>
          <p:nvPr>
            <p:ph type="sldNum" sz="quarter" idx="4"/>
          </p:nvPr>
        </p:nvSpPr>
        <p:spPr>
          <a:xfrm>
            <a:off x="11734800" y="292100"/>
            <a:ext cx="412749" cy="371475"/>
          </a:xfrm>
          <a:prstGeom prst="rect">
            <a:avLst/>
          </a:prstGeom>
        </p:spPr>
        <p:txBody>
          <a:bodyPr vert="horz" lIns="91440" tIns="45720" rIns="91440" bIns="45720" rtlCol="0" anchor="ctr"/>
          <a:lstStyle>
            <a:lvl1pPr algn="r">
              <a:defRPr sz="1200">
                <a:solidFill>
                  <a:schemeClr val="tx1">
                    <a:tint val="75000"/>
                  </a:schemeClr>
                </a:solidFill>
              </a:defRPr>
            </a:lvl1pPr>
          </a:lstStyle>
          <a:p>
            <a:fld id="{297853C6-A926-494E-8631-81588BCC91BB}" type="slidenum">
              <a:rPr lang="en-NZ" smtClean="0"/>
              <a:t>‹#›</a:t>
            </a:fld>
            <a:endParaRPr lang="en-NZ"/>
          </a:p>
        </p:txBody>
      </p:sp>
    </p:spTree>
    <p:extLst>
      <p:ext uri="{BB962C8B-B14F-4D97-AF65-F5344CB8AC3E}">
        <p14:creationId xmlns:p14="http://schemas.microsoft.com/office/powerpoint/2010/main" val="1797090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losing logo slide">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9" y="6220609"/>
            <a:ext cx="4572000" cy="530915"/>
          </a:xfrm>
          <a:prstGeom prst="rect">
            <a:avLst/>
          </a:prstGeom>
          <a:noFill/>
          <a:ln w="12700">
            <a:noFill/>
            <a:miter lim="800000"/>
            <a:headEnd type="none" w="sm" len="sm"/>
            <a:tailEnd type="none" w="sm" len="sm"/>
          </a:ln>
          <a:effectLst/>
        </p:spPr>
        <p:txBody>
          <a:bodyPr vert="horz" wrap="square" lIns="182880" tIns="182880" rIns="182880" bIns="182880" numCol="1" anchor="t" anchorCtr="0" compatLnSpc="1">
            <a:prstTxWarp prst="textNoShape">
              <a:avLst/>
            </a:prstTxWarp>
            <a:spAutoFit/>
          </a:bodyPr>
          <a:lstStyle/>
          <a:p>
            <a:pPr defTabSz="932290" eaLnBrk="0" hangingPunct="0"/>
            <a:r>
              <a:rPr lang="en-US" sz="1050">
                <a:gradFill>
                  <a:gsLst>
                    <a:gs pos="0">
                      <a:schemeClr val="tx1"/>
                    </a:gs>
                    <a:gs pos="100000">
                      <a:schemeClr val="tx1"/>
                    </a:gs>
                  </a:gsLst>
                  <a:lin ang="5400000" scaled="0"/>
                </a:gradFill>
                <a:cs typeface="Segoe UI" pitchFamily="34" charset="0"/>
              </a:rPr>
              <a:t>© Copyright NZ</a:t>
            </a:r>
            <a:r>
              <a:rPr lang="en-US" sz="1050" baseline="0">
                <a:gradFill>
                  <a:gsLst>
                    <a:gs pos="0">
                      <a:schemeClr val="tx1"/>
                    </a:gs>
                    <a:gs pos="100000">
                      <a:schemeClr val="tx1"/>
                    </a:gs>
                  </a:gsLst>
                  <a:lin ang="5400000" scaled="0"/>
                </a:gradFill>
                <a:cs typeface="Segoe UI" pitchFamily="34" charset="0"/>
              </a:rPr>
              <a:t> Law Commission</a:t>
            </a:r>
            <a:r>
              <a:rPr lang="en-US" sz="1050">
                <a:gradFill>
                  <a:gsLst>
                    <a:gs pos="0">
                      <a:schemeClr val="tx1"/>
                    </a:gs>
                    <a:gs pos="100000">
                      <a:schemeClr val="tx1"/>
                    </a:gs>
                  </a:gsLst>
                  <a:lin ang="5400000" scaled="0"/>
                </a:gradFill>
                <a:cs typeface="Segoe UI" pitchFamily="34" charset="0"/>
              </a:rPr>
              <a:t>. All rights reserved. </a:t>
            </a:r>
            <a:endParaRPr lang="en-US" sz="700">
              <a:gradFill>
                <a:gsLst>
                  <a:gs pos="0">
                    <a:schemeClr val="tx1"/>
                  </a:gs>
                  <a:gs pos="100000">
                    <a:schemeClr val="tx1"/>
                  </a:gs>
                </a:gsLst>
                <a:lin ang="5400000" scaled="0"/>
              </a:gradFill>
              <a:cs typeface="Segoe UI" pitchFamily="34" charset="0"/>
            </a:endParaRPr>
          </a:p>
        </p:txBody>
      </p:sp>
      <p:pic>
        <p:nvPicPr>
          <p:cNvPr id="4" name="MS logo white - EM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black">
          <a:xfrm>
            <a:off x="470776" y="315040"/>
            <a:ext cx="1415660" cy="568539"/>
          </a:xfrm>
          <a:prstGeom prst="rect">
            <a:avLst/>
          </a:prstGeom>
        </p:spPr>
      </p:pic>
      <p:sp>
        <p:nvSpPr>
          <p:cNvPr id="5" name="Title 1"/>
          <p:cNvSpPr>
            <a:spLocks noGrp="1"/>
          </p:cNvSpPr>
          <p:nvPr>
            <p:ph type="title" hasCustomPrompt="1"/>
          </p:nvPr>
        </p:nvSpPr>
        <p:spPr>
          <a:xfrm>
            <a:off x="267426" y="3630612"/>
            <a:ext cx="11887200" cy="2456057"/>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NZ" sz="3600"/>
              <a:t>The Law Commission is an Independent Crown Entity. Its function is to keep New Zealand's law under review, and to make recommendations for the reform and development of the law. </a:t>
            </a:r>
            <a:br>
              <a:rPr lang="en-NZ" sz="3600"/>
            </a:br>
            <a:br>
              <a:rPr lang="en-NZ" sz="2000"/>
            </a:br>
            <a:r>
              <a:rPr lang="en-NZ" sz="3600"/>
              <a:t>Visit us at: </a:t>
            </a:r>
            <a:r>
              <a:rPr lang="en-NZ" sz="3600">
                <a:solidFill>
                  <a:schemeClr val="bg1"/>
                </a:solidFill>
              </a:rPr>
              <a:t>www.lawcom.govt.nz</a:t>
            </a:r>
            <a:r>
              <a:rPr lang="en-NZ" sz="3600" b="1">
                <a:solidFill>
                  <a:srgbClr val="FFC000"/>
                </a:solidFill>
              </a:rPr>
              <a:t>  </a:t>
            </a:r>
            <a:r>
              <a:rPr lang="en-NZ" sz="3600"/>
              <a:t>or email: </a:t>
            </a:r>
            <a:r>
              <a:rPr lang="en-NZ" sz="3600">
                <a:solidFill>
                  <a:schemeClr val="bg1"/>
                </a:solidFill>
              </a:rPr>
              <a:t>com@lawcom.govt.nz</a:t>
            </a:r>
            <a:endParaRPr lang="en-US"/>
          </a:p>
        </p:txBody>
      </p:sp>
      <p:pic>
        <p:nvPicPr>
          <p:cNvPr id="6" name="Picture 5"/>
          <p:cNvPicPr>
            <a:picLocks noChangeAspect="1"/>
          </p:cNvPicPr>
          <p:nvPr userDrawn="1"/>
        </p:nvPicPr>
        <p:blipFill rotWithShape="1">
          <a:blip r:embed="rId3">
            <a:extLst>
              <a:ext uri="{28A0092B-C50C-407E-A947-70E740481C1C}">
                <a14:useLocalDpi xmlns:a14="http://schemas.microsoft.com/office/drawing/2010/main" val="0"/>
              </a:ext>
            </a:extLst>
          </a:blip>
          <a:srcRect t="14856" b="33998"/>
          <a:stretch/>
        </p:blipFill>
        <p:spPr>
          <a:xfrm>
            <a:off x="-14423" y="1171574"/>
            <a:ext cx="12450898" cy="2228851"/>
          </a:xfrm>
          <a:prstGeom prst="rect">
            <a:avLst/>
          </a:prstGeom>
        </p:spPr>
      </p:pic>
    </p:spTree>
    <p:extLst>
      <p:ext uri="{BB962C8B-B14F-4D97-AF65-F5344CB8AC3E}">
        <p14:creationId xmlns:p14="http://schemas.microsoft.com/office/powerpoint/2010/main" val="23770425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Walkin (event nam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23" y="1200465"/>
            <a:ext cx="12450898" cy="4357814"/>
          </a:xfrm>
          <a:prstGeom prst="rect">
            <a:avLst/>
          </a:prstGeom>
        </p:spPr>
      </p:pic>
      <p:pic>
        <p:nvPicPr>
          <p:cNvPr id="6" name="MS logo white - EM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white">
          <a:xfrm>
            <a:off x="799543" y="479424"/>
            <a:ext cx="1134251" cy="455523"/>
          </a:xfrm>
          <a:prstGeom prst="rect">
            <a:avLst/>
          </a:prstGeom>
        </p:spPr>
      </p:pic>
      <p:sp>
        <p:nvSpPr>
          <p:cNvPr id="7" name="Title 1">
            <a:extLst>
              <a:ext uri="{FF2B5EF4-FFF2-40B4-BE49-F238E27FC236}">
                <a16:creationId xmlns:a16="http://schemas.microsoft.com/office/drawing/2014/main" id="{EC51923E-7F94-45AE-8C8C-492941CC3D81}"/>
              </a:ext>
            </a:extLst>
          </p:cNvPr>
          <p:cNvSpPr txBox="1">
            <a:spLocks/>
          </p:cNvSpPr>
          <p:nvPr userDrawn="1"/>
        </p:nvSpPr>
        <p:spPr>
          <a:xfrm>
            <a:off x="386735" y="5454195"/>
            <a:ext cx="11663004" cy="1714842"/>
          </a:xfrm>
          <a:prstGeom prst="rect">
            <a:avLst/>
          </a:prstGeom>
          <a:noFill/>
        </p:spPr>
        <p:txBody>
          <a:bodyPr vert="horz" wrap="square" lIns="146304" tIns="91440" rIns="146304" bIns="91440" rtlCol="0" anchor="t" anchorCtr="0">
            <a:noAutofit/>
          </a:bodyPr>
          <a:lstStyle>
            <a:lvl1pPr algn="ctr" defTabSz="932742" rtl="0" eaLnBrk="1" latinLnBrk="0" hangingPunct="1">
              <a:lnSpc>
                <a:spcPct val="90000"/>
              </a:lnSpc>
              <a:spcBef>
                <a:spcPct val="0"/>
              </a:spcBef>
              <a:buNone/>
              <a:defRPr lang="en-US" sz="5400" b="1" kern="1200" cap="none" spc="-100" baseline="0">
                <a:ln w="3175">
                  <a:noFill/>
                </a:ln>
                <a:gradFill>
                  <a:gsLst>
                    <a:gs pos="62564">
                      <a:schemeClr val="tx1"/>
                    </a:gs>
                    <a:gs pos="55000">
                      <a:schemeClr val="tx1"/>
                    </a:gs>
                  </a:gsLst>
                  <a:lin ang="5400000" scaled="0"/>
                </a:gradFill>
                <a:effectLst/>
                <a:latin typeface="+mn-lt"/>
                <a:ea typeface="+mn-ea"/>
                <a:cs typeface="Segoe UI" pitchFamily="34" charset="0"/>
              </a:defRPr>
            </a:lvl1pPr>
          </a:lstStyle>
          <a:p>
            <a:pPr>
              <a:lnSpc>
                <a:spcPct val="150000"/>
              </a:lnSpc>
            </a:pPr>
            <a:r>
              <a:rPr lang="en-NZ" sz="2900" dirty="0">
                <a:solidFill>
                  <a:schemeClr val="tx1"/>
                </a:solidFill>
                <a:effectLst>
                  <a:outerShdw blurRad="38100" dist="38100" dir="2700000" algn="tl">
                    <a:srgbClr val="000000">
                      <a:alpha val="43137"/>
                    </a:srgbClr>
                  </a:outerShdw>
                </a:effectLst>
                <a:latin typeface="Segoe UI" panose="020B0502040204020203" pitchFamily="34" charset="0"/>
              </a:rPr>
              <a:t>Kia whanake ngā ture o Aotearoa mā te arotake motuhake</a:t>
            </a:r>
            <a:br>
              <a:rPr lang="en-NZ" sz="2900" dirty="0">
                <a:solidFill>
                  <a:schemeClr val="tx1"/>
                </a:solidFill>
                <a:effectLst>
                  <a:outerShdw blurRad="38100" dist="38100" dir="2700000" algn="tl">
                    <a:srgbClr val="000000">
                      <a:alpha val="43137"/>
                    </a:srgbClr>
                  </a:outerShdw>
                </a:effectLst>
                <a:latin typeface="Segoe UI" panose="020B0502040204020203" pitchFamily="34" charset="0"/>
              </a:rPr>
            </a:br>
            <a:r>
              <a:rPr lang="en-NZ" sz="2900" dirty="0">
                <a:solidFill>
                  <a:schemeClr val="tx1"/>
                </a:solidFill>
                <a:effectLst>
                  <a:outerShdw blurRad="38100" dist="38100" dir="2700000" algn="tl">
                    <a:srgbClr val="000000">
                      <a:alpha val="43137"/>
                    </a:srgbClr>
                  </a:outerShdw>
                </a:effectLst>
                <a:latin typeface="Segoe UI" panose="020B0502040204020203" pitchFamily="34" charset="0"/>
              </a:rPr>
              <a:t>Better law for Aotearoa New Zealand through independent review</a:t>
            </a:r>
            <a:endParaRPr lang="en-NZ" sz="2900" dirty="0">
              <a:solidFill>
                <a:schemeClr val="bg1"/>
              </a:solidFill>
              <a:latin typeface="Segoe UI" panose="020B0502040204020203" pitchFamily="34" charset="0"/>
            </a:endParaRPr>
          </a:p>
        </p:txBody>
      </p:sp>
    </p:spTree>
    <p:extLst>
      <p:ext uri="{BB962C8B-B14F-4D97-AF65-F5344CB8AC3E}">
        <p14:creationId xmlns:p14="http://schemas.microsoft.com/office/powerpoint/2010/main" val="42392611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70776" y="1735153"/>
            <a:ext cx="11663004" cy="2103422"/>
          </a:xfrm>
          <a:noFill/>
        </p:spPr>
        <p:txBody>
          <a:bodyPr lIns="146304" tIns="91440" rIns="146304" bIns="91440" anchor="t" anchorCtr="0"/>
          <a:lstStyle>
            <a:lvl1pPr>
              <a:defRPr sz="7200" b="1" spc="-100" baseline="0">
                <a:gradFill>
                  <a:gsLst>
                    <a:gs pos="62564">
                      <a:schemeClr val="tx1"/>
                    </a:gs>
                    <a:gs pos="55000">
                      <a:schemeClr val="tx1"/>
                    </a:gs>
                  </a:gsLst>
                  <a:lin ang="5400000" scaled="0"/>
                </a:gradFill>
                <a:latin typeface="+mj-lt"/>
              </a:defRPr>
            </a:lvl1pPr>
          </a:lstStyle>
          <a:p>
            <a:r>
              <a:rPr lang="en-US"/>
              <a:t>Presentation title</a:t>
            </a:r>
          </a:p>
        </p:txBody>
      </p:sp>
      <p:sp>
        <p:nvSpPr>
          <p:cNvPr id="5" name="Text Placeholder 4"/>
          <p:cNvSpPr>
            <a:spLocks noGrp="1"/>
          </p:cNvSpPr>
          <p:nvPr>
            <p:ph type="body" sz="quarter" idx="12" hasCustomPrompt="1"/>
          </p:nvPr>
        </p:nvSpPr>
        <p:spPr>
          <a:xfrm>
            <a:off x="1886436" y="4279636"/>
            <a:ext cx="10256352" cy="1828007"/>
          </a:xfrm>
          <a:noFill/>
        </p:spPr>
        <p:txBody>
          <a:bodyPr lIns="164592" tIns="109728" rIns="164592" bIns="109728">
            <a:noAutofit/>
          </a:bodyPr>
          <a:lstStyle>
            <a:lvl1pPr marL="0" indent="0" algn="l">
              <a:lnSpc>
                <a:spcPct val="150000"/>
              </a:lnSpc>
              <a:spcBef>
                <a:spcPts val="0"/>
              </a:spcBef>
              <a:buNone/>
              <a:defRPr sz="3200" spc="0" baseline="0">
                <a:solidFill>
                  <a:schemeClr val="bg1">
                    <a:lumMod val="50000"/>
                  </a:schemeClr>
                </a:solidFill>
                <a:latin typeface="+mj-lt"/>
              </a:defRPr>
            </a:lvl1pPr>
          </a:lstStyle>
          <a:p>
            <a:pPr lvl="0"/>
            <a:r>
              <a:rPr lang="en-US"/>
              <a:t>Speaker name</a:t>
            </a:r>
          </a:p>
        </p:txBody>
      </p:sp>
      <p:pic>
        <p:nvPicPr>
          <p:cNvPr id="6" name="MS logo white - EM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black">
          <a:xfrm>
            <a:off x="470776" y="315040"/>
            <a:ext cx="1415660" cy="568539"/>
          </a:xfrm>
          <a:prstGeom prst="rect">
            <a:avLst/>
          </a:prstGeom>
        </p:spPr>
      </p:pic>
      <p:sp>
        <p:nvSpPr>
          <p:cNvPr id="3" name="Text Placeholder 2"/>
          <p:cNvSpPr>
            <a:spLocks noGrp="1"/>
          </p:cNvSpPr>
          <p:nvPr>
            <p:ph type="body" sz="quarter" idx="13" hasCustomPrompt="1"/>
          </p:nvPr>
        </p:nvSpPr>
        <p:spPr>
          <a:xfrm>
            <a:off x="7589838" y="296863"/>
            <a:ext cx="4572000" cy="517065"/>
          </a:xfrm>
        </p:spPr>
        <p:txBody>
          <a:bodyPr/>
          <a:lstStyle>
            <a:lvl1pPr marL="0" indent="0" algn="r">
              <a:buNone/>
              <a:defRPr sz="2400">
                <a:solidFill>
                  <a:srgbClr val="FFC000"/>
                </a:solidFill>
                <a:latin typeface="+mn-lt"/>
              </a:defRPr>
            </a:lvl1pPr>
            <a:lvl2pPr marL="228600" indent="0">
              <a:buNone/>
              <a:defRPr/>
            </a:lvl2pPr>
            <a:lvl3pPr marL="457200" indent="0">
              <a:buNone/>
              <a:defRPr/>
            </a:lvl3pPr>
            <a:lvl4pPr marL="685800" indent="0">
              <a:buNone/>
              <a:defRPr/>
            </a:lvl4pPr>
            <a:lvl5pPr marL="914400" indent="0">
              <a:buNone/>
              <a:defRPr/>
            </a:lvl5pPr>
          </a:lstStyle>
          <a:p>
            <a:pPr lvl="0"/>
            <a:r>
              <a:rPr lang="en-US"/>
              <a:t>Session code</a:t>
            </a:r>
          </a:p>
        </p:txBody>
      </p:sp>
    </p:spTree>
    <p:extLst>
      <p:ext uri="{BB962C8B-B14F-4D97-AF65-F5344CB8AC3E}">
        <p14:creationId xmlns:p14="http://schemas.microsoft.com/office/powerpoint/2010/main" val="297615660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ection Title Accent Color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0776" y="2125662"/>
            <a:ext cx="11691062" cy="1181862"/>
          </a:xfrm>
          <a:noFill/>
        </p:spPr>
        <p:txBody>
          <a:bodyPr wrap="square"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a:t>Section title</a:t>
            </a:r>
          </a:p>
        </p:txBody>
      </p:sp>
      <p:pic>
        <p:nvPicPr>
          <p:cNvPr id="3" name="MS logo white - EM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black">
          <a:xfrm>
            <a:off x="470776" y="315040"/>
            <a:ext cx="1415660" cy="568539"/>
          </a:xfrm>
          <a:prstGeom prst="rect">
            <a:avLst/>
          </a:prstGeom>
        </p:spPr>
      </p:pic>
    </p:spTree>
    <p:extLst>
      <p:ext uri="{BB962C8B-B14F-4D97-AF65-F5344CB8AC3E}">
        <p14:creationId xmlns:p14="http://schemas.microsoft.com/office/powerpoint/2010/main" val="283501430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bg>
      <p:bgPr>
        <a:solidFill>
          <a:schemeClr val="bg1"/>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274639" y="295274"/>
            <a:ext cx="11882384" cy="917575"/>
          </a:xfrm>
        </p:spPr>
        <p:txBody>
          <a:bodyPr/>
          <a:lstStyle>
            <a:lvl1pPr>
              <a:defRPr b="1"/>
            </a:lvl1pPr>
          </a:lstStyle>
          <a:p>
            <a:r>
              <a:rPr lang="en-US"/>
              <a:t>Click to edit Master title style</a:t>
            </a:r>
          </a:p>
        </p:txBody>
      </p:sp>
      <p:grpSp>
        <p:nvGrpSpPr>
          <p:cNvPr id="10" name="Group 9"/>
          <p:cNvGrpSpPr/>
          <p:nvPr userDrawn="1"/>
        </p:nvGrpSpPr>
        <p:grpSpPr>
          <a:xfrm>
            <a:off x="0" y="6273772"/>
            <a:ext cx="12421845" cy="718372"/>
            <a:chOff x="0" y="6273772"/>
            <a:chExt cx="12421845" cy="718372"/>
          </a:xfrm>
        </p:grpSpPr>
        <p:pic>
          <p:nvPicPr>
            <p:cNvPr id="8" name="Picture 7"/>
            <p:cNvPicPr>
              <a:picLocks noChangeAspect="1"/>
            </p:cNvPicPr>
            <p:nvPr userDrawn="1"/>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l="43175"/>
            <a:stretch/>
          </p:blipFill>
          <p:spPr>
            <a:xfrm>
              <a:off x="10133237" y="6273772"/>
              <a:ext cx="2288608" cy="718372"/>
            </a:xfrm>
            <a:prstGeom prst="rect">
              <a:avLst/>
            </a:prstGeom>
          </p:spPr>
        </p:pic>
        <p:grpSp>
          <p:nvGrpSpPr>
            <p:cNvPr id="5" name="Group 4"/>
            <p:cNvGrpSpPr/>
            <p:nvPr userDrawn="1"/>
          </p:nvGrpSpPr>
          <p:grpSpPr>
            <a:xfrm>
              <a:off x="0" y="6273772"/>
              <a:ext cx="10147868" cy="718372"/>
              <a:chOff x="-1" y="6269010"/>
              <a:chExt cx="10500935" cy="723134"/>
            </a:xfrm>
          </p:grpSpPr>
          <p:pic>
            <p:nvPicPr>
              <p:cNvPr id="2" name="Picture 1"/>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 y="6269010"/>
                <a:ext cx="4027471" cy="718372"/>
              </a:xfrm>
              <a:prstGeom prst="rect">
                <a:avLst/>
              </a:prstGeom>
            </p:spPr>
          </p:pic>
          <p:pic>
            <p:nvPicPr>
              <p:cNvPr id="7" name="Picture 6"/>
              <p:cNvPicPr>
                <a:picLocks noChangeAspect="1"/>
              </p:cNvPicPr>
              <p:nvPr userDrawn="1"/>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l="16139" r="2041"/>
              <a:stretch/>
            </p:blipFill>
            <p:spPr>
              <a:xfrm>
                <a:off x="3929063" y="6271391"/>
                <a:ext cx="3295272" cy="718372"/>
              </a:xfrm>
              <a:prstGeom prst="rect">
                <a:avLst/>
              </a:prstGeom>
            </p:spPr>
          </p:pic>
          <p:pic>
            <p:nvPicPr>
              <p:cNvPr id="9" name="Picture 8"/>
              <p:cNvPicPr>
                <a:picLocks noChangeAspect="1"/>
              </p:cNvPicPr>
              <p:nvPr userDrawn="1"/>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l="16139" r="2041"/>
              <a:stretch/>
            </p:blipFill>
            <p:spPr>
              <a:xfrm>
                <a:off x="7205662" y="6273772"/>
                <a:ext cx="3295272" cy="718372"/>
              </a:xfrm>
              <a:prstGeom prst="rect">
                <a:avLst/>
              </a:prstGeom>
            </p:spPr>
          </p:pic>
        </p:grpSp>
      </p:grpSp>
      <p:sp>
        <p:nvSpPr>
          <p:cNvPr id="12" name="Content Placeholder 2"/>
          <p:cNvSpPr>
            <a:spLocks noGrp="1"/>
          </p:cNvSpPr>
          <p:nvPr>
            <p:ph idx="1"/>
          </p:nvPr>
        </p:nvSpPr>
        <p:spPr>
          <a:xfrm>
            <a:off x="295275" y="1381126"/>
            <a:ext cx="11849100" cy="4800599"/>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13" name="Slide Number Placeholder 2"/>
          <p:cNvSpPr>
            <a:spLocks noGrp="1"/>
          </p:cNvSpPr>
          <p:nvPr>
            <p:ph type="sldNum" sz="quarter" idx="4"/>
          </p:nvPr>
        </p:nvSpPr>
        <p:spPr>
          <a:xfrm>
            <a:off x="11734800" y="292100"/>
            <a:ext cx="412749" cy="371475"/>
          </a:xfrm>
          <a:prstGeom prst="rect">
            <a:avLst/>
          </a:prstGeom>
        </p:spPr>
        <p:txBody>
          <a:bodyPr vert="horz" lIns="91440" tIns="45720" rIns="91440" bIns="45720" rtlCol="0" anchor="ctr"/>
          <a:lstStyle>
            <a:lvl1pPr algn="r">
              <a:defRPr sz="1200">
                <a:solidFill>
                  <a:schemeClr val="tx1">
                    <a:tint val="75000"/>
                  </a:schemeClr>
                </a:solidFill>
              </a:defRPr>
            </a:lvl1pPr>
          </a:lstStyle>
          <a:p>
            <a:fld id="{297853C6-A926-494E-8631-81588BCC91BB}" type="slidenum">
              <a:rPr lang="en-NZ" smtClean="0"/>
              <a:t>‹#›</a:t>
            </a:fld>
            <a:endParaRPr lang="en-NZ"/>
          </a:p>
        </p:txBody>
      </p:sp>
    </p:spTree>
    <p:extLst>
      <p:ext uri="{BB962C8B-B14F-4D97-AF65-F5344CB8AC3E}">
        <p14:creationId xmlns:p14="http://schemas.microsoft.com/office/powerpoint/2010/main" val="1415302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3_Title and Content">
    <p:bg>
      <p:bgPr>
        <a:solidFill>
          <a:schemeClr val="bg1"/>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274639" y="295274"/>
            <a:ext cx="11882384" cy="917575"/>
          </a:xfrm>
        </p:spPr>
        <p:txBody>
          <a:bodyPr/>
          <a:lstStyle>
            <a:lvl1pPr>
              <a:defRPr b="1"/>
            </a:lvl1pPr>
          </a:lstStyle>
          <a:p>
            <a:r>
              <a:rPr lang="en-US"/>
              <a:t>Click to edit Master title style</a:t>
            </a:r>
          </a:p>
        </p:txBody>
      </p:sp>
      <p:grpSp>
        <p:nvGrpSpPr>
          <p:cNvPr id="10" name="Group 9"/>
          <p:cNvGrpSpPr/>
          <p:nvPr userDrawn="1"/>
        </p:nvGrpSpPr>
        <p:grpSpPr>
          <a:xfrm>
            <a:off x="0" y="6273772"/>
            <a:ext cx="12421845" cy="718372"/>
            <a:chOff x="0" y="6273772"/>
            <a:chExt cx="12421845" cy="718372"/>
          </a:xfrm>
        </p:grpSpPr>
        <p:pic>
          <p:nvPicPr>
            <p:cNvPr id="8" name="Picture 7"/>
            <p:cNvPicPr>
              <a:picLocks noChangeAspect="1"/>
            </p:cNvPicPr>
            <p:nvPr userDrawn="1"/>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l="43175"/>
            <a:stretch/>
          </p:blipFill>
          <p:spPr>
            <a:xfrm>
              <a:off x="10133237" y="6273772"/>
              <a:ext cx="2288608" cy="718372"/>
            </a:xfrm>
            <a:prstGeom prst="rect">
              <a:avLst/>
            </a:prstGeom>
          </p:spPr>
        </p:pic>
        <p:grpSp>
          <p:nvGrpSpPr>
            <p:cNvPr id="5" name="Group 4"/>
            <p:cNvGrpSpPr/>
            <p:nvPr userDrawn="1"/>
          </p:nvGrpSpPr>
          <p:grpSpPr>
            <a:xfrm>
              <a:off x="0" y="6273772"/>
              <a:ext cx="10147868" cy="718372"/>
              <a:chOff x="-1" y="6269010"/>
              <a:chExt cx="10500935" cy="723134"/>
            </a:xfrm>
          </p:grpSpPr>
          <p:pic>
            <p:nvPicPr>
              <p:cNvPr id="2" name="Picture 1"/>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 y="6269010"/>
                <a:ext cx="4027471" cy="718372"/>
              </a:xfrm>
              <a:prstGeom prst="rect">
                <a:avLst/>
              </a:prstGeom>
            </p:spPr>
          </p:pic>
          <p:pic>
            <p:nvPicPr>
              <p:cNvPr id="7" name="Picture 6"/>
              <p:cNvPicPr>
                <a:picLocks noChangeAspect="1"/>
              </p:cNvPicPr>
              <p:nvPr userDrawn="1"/>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l="16139" r="2041"/>
              <a:stretch/>
            </p:blipFill>
            <p:spPr>
              <a:xfrm>
                <a:off x="3929063" y="6271391"/>
                <a:ext cx="3295272" cy="718372"/>
              </a:xfrm>
              <a:prstGeom prst="rect">
                <a:avLst/>
              </a:prstGeom>
            </p:spPr>
          </p:pic>
          <p:pic>
            <p:nvPicPr>
              <p:cNvPr id="9" name="Picture 8"/>
              <p:cNvPicPr>
                <a:picLocks noChangeAspect="1"/>
              </p:cNvPicPr>
              <p:nvPr userDrawn="1"/>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l="16139" r="2041"/>
              <a:stretch/>
            </p:blipFill>
            <p:spPr>
              <a:xfrm>
                <a:off x="7205662" y="6273772"/>
                <a:ext cx="3295272" cy="718372"/>
              </a:xfrm>
              <a:prstGeom prst="rect">
                <a:avLst/>
              </a:prstGeom>
            </p:spPr>
          </p:pic>
        </p:grpSp>
      </p:grpSp>
      <p:sp>
        <p:nvSpPr>
          <p:cNvPr id="15" name="Content Placeholder 2"/>
          <p:cNvSpPr>
            <a:spLocks noGrp="1"/>
          </p:cNvSpPr>
          <p:nvPr>
            <p:ph idx="1"/>
          </p:nvPr>
        </p:nvSpPr>
        <p:spPr>
          <a:xfrm>
            <a:off x="295275" y="1381126"/>
            <a:ext cx="5724525" cy="4800599"/>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17" name="Content Placeholder 2"/>
          <p:cNvSpPr>
            <a:spLocks noGrp="1"/>
          </p:cNvSpPr>
          <p:nvPr>
            <p:ph idx="10"/>
          </p:nvPr>
        </p:nvSpPr>
        <p:spPr>
          <a:xfrm>
            <a:off x="6438899" y="1381126"/>
            <a:ext cx="5705475" cy="4800599"/>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18" name="Slide Number Placeholder 2"/>
          <p:cNvSpPr>
            <a:spLocks noGrp="1"/>
          </p:cNvSpPr>
          <p:nvPr>
            <p:ph type="sldNum" sz="quarter" idx="4"/>
          </p:nvPr>
        </p:nvSpPr>
        <p:spPr>
          <a:xfrm>
            <a:off x="11734800" y="292100"/>
            <a:ext cx="412749" cy="371475"/>
          </a:xfrm>
          <a:prstGeom prst="rect">
            <a:avLst/>
          </a:prstGeom>
        </p:spPr>
        <p:txBody>
          <a:bodyPr vert="horz" lIns="91440" tIns="45720" rIns="91440" bIns="45720" rtlCol="0" anchor="ctr"/>
          <a:lstStyle>
            <a:lvl1pPr algn="r">
              <a:defRPr sz="1200">
                <a:solidFill>
                  <a:schemeClr val="tx1">
                    <a:tint val="75000"/>
                  </a:schemeClr>
                </a:solidFill>
              </a:defRPr>
            </a:lvl1pPr>
          </a:lstStyle>
          <a:p>
            <a:fld id="{297853C6-A926-494E-8631-81588BCC91BB}" type="slidenum">
              <a:rPr lang="en-NZ" smtClean="0"/>
              <a:t>‹#›</a:t>
            </a:fld>
            <a:endParaRPr lang="en-NZ"/>
          </a:p>
        </p:txBody>
      </p:sp>
    </p:spTree>
    <p:extLst>
      <p:ext uri="{BB962C8B-B14F-4D97-AF65-F5344CB8AC3E}">
        <p14:creationId xmlns:p14="http://schemas.microsoft.com/office/powerpoint/2010/main" val="1414807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losing logo slide">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9" y="6220609"/>
            <a:ext cx="4572000" cy="530915"/>
          </a:xfrm>
          <a:prstGeom prst="rect">
            <a:avLst/>
          </a:prstGeom>
          <a:noFill/>
          <a:ln w="12700">
            <a:noFill/>
            <a:miter lim="800000"/>
            <a:headEnd type="none" w="sm" len="sm"/>
            <a:tailEnd type="none" w="sm" len="sm"/>
          </a:ln>
          <a:effectLst/>
        </p:spPr>
        <p:txBody>
          <a:bodyPr vert="horz" wrap="square" lIns="182880" tIns="182880" rIns="182880" bIns="182880" numCol="1" anchor="t" anchorCtr="0" compatLnSpc="1">
            <a:prstTxWarp prst="textNoShape">
              <a:avLst/>
            </a:prstTxWarp>
            <a:spAutoFit/>
          </a:bodyPr>
          <a:lstStyle/>
          <a:p>
            <a:pPr defTabSz="932290" eaLnBrk="0" hangingPunct="0"/>
            <a:r>
              <a:rPr lang="en-US" sz="1050">
                <a:gradFill>
                  <a:gsLst>
                    <a:gs pos="0">
                      <a:schemeClr val="tx1"/>
                    </a:gs>
                    <a:gs pos="100000">
                      <a:schemeClr val="tx1"/>
                    </a:gs>
                  </a:gsLst>
                  <a:lin ang="5400000" scaled="0"/>
                </a:gradFill>
                <a:cs typeface="Segoe UI" pitchFamily="34" charset="0"/>
              </a:rPr>
              <a:t>© Copyright NZ</a:t>
            </a:r>
            <a:r>
              <a:rPr lang="en-US" sz="1050" baseline="0">
                <a:gradFill>
                  <a:gsLst>
                    <a:gs pos="0">
                      <a:schemeClr val="tx1"/>
                    </a:gs>
                    <a:gs pos="100000">
                      <a:schemeClr val="tx1"/>
                    </a:gs>
                  </a:gsLst>
                  <a:lin ang="5400000" scaled="0"/>
                </a:gradFill>
                <a:cs typeface="Segoe UI" pitchFamily="34" charset="0"/>
              </a:rPr>
              <a:t> Law Commission</a:t>
            </a:r>
            <a:r>
              <a:rPr lang="en-US" sz="1050">
                <a:gradFill>
                  <a:gsLst>
                    <a:gs pos="0">
                      <a:schemeClr val="tx1"/>
                    </a:gs>
                    <a:gs pos="100000">
                      <a:schemeClr val="tx1"/>
                    </a:gs>
                  </a:gsLst>
                  <a:lin ang="5400000" scaled="0"/>
                </a:gradFill>
                <a:cs typeface="Segoe UI" pitchFamily="34" charset="0"/>
              </a:rPr>
              <a:t>. All rights reserved. </a:t>
            </a:r>
            <a:endParaRPr lang="en-US" sz="700">
              <a:gradFill>
                <a:gsLst>
                  <a:gs pos="0">
                    <a:schemeClr val="tx1"/>
                  </a:gs>
                  <a:gs pos="100000">
                    <a:schemeClr val="tx1"/>
                  </a:gs>
                </a:gsLst>
                <a:lin ang="5400000" scaled="0"/>
              </a:gradFill>
              <a:cs typeface="Segoe UI" pitchFamily="34" charset="0"/>
            </a:endParaRPr>
          </a:p>
        </p:txBody>
      </p:sp>
      <p:pic>
        <p:nvPicPr>
          <p:cNvPr id="4" name="MS logo white - EM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black">
          <a:xfrm>
            <a:off x="470776" y="315040"/>
            <a:ext cx="1415660" cy="568539"/>
          </a:xfrm>
          <a:prstGeom prst="rect">
            <a:avLst/>
          </a:prstGeom>
        </p:spPr>
      </p:pic>
      <p:sp>
        <p:nvSpPr>
          <p:cNvPr id="5" name="Title 1"/>
          <p:cNvSpPr>
            <a:spLocks noGrp="1"/>
          </p:cNvSpPr>
          <p:nvPr>
            <p:ph type="title" hasCustomPrompt="1"/>
          </p:nvPr>
        </p:nvSpPr>
        <p:spPr>
          <a:xfrm>
            <a:off x="267426" y="3630612"/>
            <a:ext cx="11887200" cy="2456057"/>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NZ" sz="3600"/>
              <a:t>The Law Commission is an Independent Crown Entity. Its function is to keep New Zealand's law under review, and to make recommendations for the reform and development of the law. </a:t>
            </a:r>
            <a:br>
              <a:rPr lang="en-NZ" sz="3600"/>
            </a:br>
            <a:br>
              <a:rPr lang="en-NZ" sz="2000"/>
            </a:br>
            <a:r>
              <a:rPr lang="en-NZ" sz="3600"/>
              <a:t>Visit us at: </a:t>
            </a:r>
            <a:r>
              <a:rPr lang="en-NZ" sz="3600">
                <a:solidFill>
                  <a:schemeClr val="bg1"/>
                </a:solidFill>
              </a:rPr>
              <a:t>www.lawcom.govt.nz</a:t>
            </a:r>
            <a:r>
              <a:rPr lang="en-NZ" sz="3600" b="1">
                <a:solidFill>
                  <a:srgbClr val="FFC000"/>
                </a:solidFill>
              </a:rPr>
              <a:t>  </a:t>
            </a:r>
            <a:r>
              <a:rPr lang="en-NZ" sz="3600"/>
              <a:t>or email: </a:t>
            </a:r>
            <a:r>
              <a:rPr lang="en-NZ" sz="3600">
                <a:solidFill>
                  <a:schemeClr val="bg1"/>
                </a:solidFill>
              </a:rPr>
              <a:t>com@lawcom.govt.nz</a:t>
            </a:r>
            <a:endParaRPr lang="en-US"/>
          </a:p>
        </p:txBody>
      </p:sp>
      <p:pic>
        <p:nvPicPr>
          <p:cNvPr id="6" name="Picture 5"/>
          <p:cNvPicPr>
            <a:picLocks noChangeAspect="1"/>
          </p:cNvPicPr>
          <p:nvPr userDrawn="1"/>
        </p:nvPicPr>
        <p:blipFill rotWithShape="1">
          <a:blip r:embed="rId3">
            <a:extLst>
              <a:ext uri="{28A0092B-C50C-407E-A947-70E740481C1C}">
                <a14:useLocalDpi xmlns:a14="http://schemas.microsoft.com/office/drawing/2010/main" val="0"/>
              </a:ext>
            </a:extLst>
          </a:blip>
          <a:srcRect t="14856" b="33998"/>
          <a:stretch/>
        </p:blipFill>
        <p:spPr>
          <a:xfrm>
            <a:off x="-14423" y="1171574"/>
            <a:ext cx="12450898" cy="2228851"/>
          </a:xfrm>
          <a:prstGeom prst="rect">
            <a:avLst/>
          </a:prstGeom>
        </p:spPr>
      </p:pic>
    </p:spTree>
    <p:extLst>
      <p:ext uri="{BB962C8B-B14F-4D97-AF65-F5344CB8AC3E}">
        <p14:creationId xmlns:p14="http://schemas.microsoft.com/office/powerpoint/2010/main" val="22122480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Walkin (event name)">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23" y="1200465"/>
            <a:ext cx="12450898" cy="4357814"/>
          </a:xfrm>
          <a:prstGeom prst="rect">
            <a:avLst/>
          </a:prstGeom>
        </p:spPr>
      </p:pic>
      <p:pic>
        <p:nvPicPr>
          <p:cNvPr id="6" name="MS logo white - EMF"/>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white">
          <a:xfrm>
            <a:off x="799543" y="479424"/>
            <a:ext cx="1134251" cy="455523"/>
          </a:xfrm>
          <a:prstGeom prst="rect">
            <a:avLst/>
          </a:prstGeom>
        </p:spPr>
      </p:pic>
      <p:sp>
        <p:nvSpPr>
          <p:cNvPr id="5" name="Title 1"/>
          <p:cNvSpPr>
            <a:spLocks noGrp="1"/>
          </p:cNvSpPr>
          <p:nvPr>
            <p:ph type="title" hasCustomPrompt="1"/>
          </p:nvPr>
        </p:nvSpPr>
        <p:spPr>
          <a:xfrm>
            <a:off x="461928" y="5719097"/>
            <a:ext cx="11498195" cy="1110328"/>
          </a:xfrm>
          <a:noFill/>
        </p:spPr>
        <p:txBody>
          <a:bodyPr lIns="146304" tIns="91440" rIns="146304" bIns="91440" anchor="t" anchorCtr="0"/>
          <a:lstStyle>
            <a:lvl1pPr algn="ctr">
              <a:defRPr sz="5400" b="1" spc="-100" baseline="0">
                <a:gradFill>
                  <a:gsLst>
                    <a:gs pos="62564">
                      <a:schemeClr val="tx1"/>
                    </a:gs>
                    <a:gs pos="55000">
                      <a:schemeClr val="tx1"/>
                    </a:gs>
                  </a:gsLst>
                  <a:lin ang="5400000" scaled="0"/>
                </a:gradFill>
                <a:latin typeface="+mn-lt"/>
              </a:defRPr>
            </a:lvl1pPr>
          </a:lstStyle>
          <a:p>
            <a:r>
              <a:rPr lang="en-US"/>
              <a:t>Independent advice on law reform</a:t>
            </a:r>
          </a:p>
        </p:txBody>
      </p:sp>
    </p:spTree>
    <p:extLst>
      <p:ext uri="{BB962C8B-B14F-4D97-AF65-F5344CB8AC3E}">
        <p14:creationId xmlns:p14="http://schemas.microsoft.com/office/powerpoint/2010/main" val="345501025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70776" y="1735153"/>
            <a:ext cx="11663004" cy="2103422"/>
          </a:xfrm>
          <a:noFill/>
        </p:spPr>
        <p:txBody>
          <a:bodyPr lIns="146304" tIns="91440" rIns="146304" bIns="91440" anchor="t" anchorCtr="0"/>
          <a:lstStyle>
            <a:lvl1pPr>
              <a:defRPr sz="7200" b="1" spc="-100" baseline="0">
                <a:gradFill>
                  <a:gsLst>
                    <a:gs pos="62564">
                      <a:schemeClr val="tx1"/>
                    </a:gs>
                    <a:gs pos="55000">
                      <a:schemeClr val="tx1"/>
                    </a:gs>
                  </a:gsLst>
                  <a:lin ang="5400000" scaled="0"/>
                </a:gradFill>
                <a:latin typeface="+mj-lt"/>
              </a:defRPr>
            </a:lvl1pPr>
          </a:lstStyle>
          <a:p>
            <a:r>
              <a:rPr lang="en-US"/>
              <a:t>Presentation title</a:t>
            </a:r>
          </a:p>
        </p:txBody>
      </p:sp>
      <p:sp>
        <p:nvSpPr>
          <p:cNvPr id="5" name="Text Placeholder 4"/>
          <p:cNvSpPr>
            <a:spLocks noGrp="1"/>
          </p:cNvSpPr>
          <p:nvPr>
            <p:ph type="body" sz="quarter" idx="12" hasCustomPrompt="1"/>
          </p:nvPr>
        </p:nvSpPr>
        <p:spPr>
          <a:xfrm>
            <a:off x="1886436" y="4279636"/>
            <a:ext cx="10256352" cy="1828007"/>
          </a:xfrm>
          <a:noFill/>
        </p:spPr>
        <p:txBody>
          <a:bodyPr lIns="164592" tIns="109728" rIns="164592" bIns="109728">
            <a:noAutofit/>
          </a:bodyPr>
          <a:lstStyle>
            <a:lvl1pPr marL="0" indent="0" algn="l">
              <a:lnSpc>
                <a:spcPct val="150000"/>
              </a:lnSpc>
              <a:spcBef>
                <a:spcPts val="0"/>
              </a:spcBef>
              <a:buNone/>
              <a:defRPr sz="3200" spc="0" baseline="0">
                <a:solidFill>
                  <a:schemeClr val="bg1">
                    <a:lumMod val="50000"/>
                  </a:schemeClr>
                </a:solidFill>
                <a:latin typeface="+mj-lt"/>
              </a:defRPr>
            </a:lvl1pPr>
          </a:lstStyle>
          <a:p>
            <a:pPr lvl="0"/>
            <a:r>
              <a:rPr lang="en-US"/>
              <a:t>Speaker name</a:t>
            </a:r>
          </a:p>
        </p:txBody>
      </p:sp>
      <p:pic>
        <p:nvPicPr>
          <p:cNvPr id="6" name="MS logo white - EMF"/>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black">
          <a:xfrm>
            <a:off x="470776" y="315040"/>
            <a:ext cx="1415660" cy="568539"/>
          </a:xfrm>
          <a:prstGeom prst="rect">
            <a:avLst/>
          </a:prstGeom>
        </p:spPr>
      </p:pic>
      <p:sp>
        <p:nvSpPr>
          <p:cNvPr id="3" name="Text Placeholder 2"/>
          <p:cNvSpPr>
            <a:spLocks noGrp="1"/>
          </p:cNvSpPr>
          <p:nvPr>
            <p:ph type="body" sz="quarter" idx="13" hasCustomPrompt="1"/>
          </p:nvPr>
        </p:nvSpPr>
        <p:spPr>
          <a:xfrm>
            <a:off x="7589838" y="296863"/>
            <a:ext cx="4572000" cy="517065"/>
          </a:xfrm>
        </p:spPr>
        <p:txBody>
          <a:bodyPr/>
          <a:lstStyle>
            <a:lvl1pPr marL="0" indent="0" algn="r">
              <a:buNone/>
              <a:defRPr sz="2400">
                <a:solidFill>
                  <a:srgbClr val="FFC000"/>
                </a:solidFill>
                <a:latin typeface="+mn-lt"/>
              </a:defRPr>
            </a:lvl1pPr>
            <a:lvl2pPr marL="228600" indent="0">
              <a:buNone/>
              <a:defRPr/>
            </a:lvl2pPr>
            <a:lvl3pPr marL="457200" indent="0">
              <a:buNone/>
              <a:defRPr/>
            </a:lvl3pPr>
            <a:lvl4pPr marL="685800" indent="0">
              <a:buNone/>
              <a:defRPr/>
            </a:lvl4pPr>
            <a:lvl5pPr marL="914400" indent="0">
              <a:buNone/>
              <a:defRPr/>
            </a:lvl5pPr>
          </a:lstStyle>
          <a:p>
            <a:pPr lvl="0"/>
            <a:r>
              <a:rPr lang="en-US"/>
              <a:t>Session code</a:t>
            </a:r>
          </a:p>
        </p:txBody>
      </p:sp>
    </p:spTree>
    <p:extLst>
      <p:ext uri="{BB962C8B-B14F-4D97-AF65-F5344CB8AC3E}">
        <p14:creationId xmlns:p14="http://schemas.microsoft.com/office/powerpoint/2010/main" val="386781329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70776" y="1735153"/>
            <a:ext cx="11663004" cy="2103422"/>
          </a:xfrm>
          <a:noFill/>
        </p:spPr>
        <p:txBody>
          <a:bodyPr lIns="146304" tIns="91440" rIns="146304" bIns="91440" anchor="t" anchorCtr="0"/>
          <a:lstStyle>
            <a:lvl1pPr>
              <a:defRPr sz="7200" b="1" spc="-100" baseline="0">
                <a:gradFill>
                  <a:gsLst>
                    <a:gs pos="62564">
                      <a:schemeClr val="tx1"/>
                    </a:gs>
                    <a:gs pos="55000">
                      <a:schemeClr val="tx1"/>
                    </a:gs>
                  </a:gsLst>
                  <a:lin ang="5400000" scaled="0"/>
                </a:gradFill>
                <a:latin typeface="+mj-lt"/>
              </a:defRPr>
            </a:lvl1pPr>
          </a:lstStyle>
          <a:p>
            <a:r>
              <a:rPr lang="en-US"/>
              <a:t>Presentation title</a:t>
            </a:r>
          </a:p>
        </p:txBody>
      </p:sp>
      <p:sp>
        <p:nvSpPr>
          <p:cNvPr id="5" name="Text Placeholder 4"/>
          <p:cNvSpPr>
            <a:spLocks noGrp="1"/>
          </p:cNvSpPr>
          <p:nvPr>
            <p:ph type="body" sz="quarter" idx="12" hasCustomPrompt="1"/>
          </p:nvPr>
        </p:nvSpPr>
        <p:spPr>
          <a:xfrm>
            <a:off x="1886436" y="4279636"/>
            <a:ext cx="10256352" cy="1828007"/>
          </a:xfrm>
          <a:noFill/>
        </p:spPr>
        <p:txBody>
          <a:bodyPr lIns="164592" tIns="109728" rIns="164592" bIns="109728">
            <a:noAutofit/>
          </a:bodyPr>
          <a:lstStyle>
            <a:lvl1pPr marL="0" indent="0" algn="l">
              <a:lnSpc>
                <a:spcPct val="150000"/>
              </a:lnSpc>
              <a:spcBef>
                <a:spcPts val="0"/>
              </a:spcBef>
              <a:buNone/>
              <a:defRPr sz="3200" spc="0" baseline="0">
                <a:solidFill>
                  <a:schemeClr val="bg1">
                    <a:lumMod val="50000"/>
                  </a:schemeClr>
                </a:solidFill>
                <a:latin typeface="+mj-lt"/>
              </a:defRPr>
            </a:lvl1pPr>
          </a:lstStyle>
          <a:p>
            <a:pPr lvl="0"/>
            <a:r>
              <a:rPr lang="en-US"/>
              <a:t>Speaker name</a:t>
            </a:r>
          </a:p>
        </p:txBody>
      </p:sp>
      <p:pic>
        <p:nvPicPr>
          <p:cNvPr id="6" name="MS logo white - EMF"/>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black">
          <a:xfrm>
            <a:off x="470776" y="315040"/>
            <a:ext cx="1415660" cy="568539"/>
          </a:xfrm>
          <a:prstGeom prst="rect">
            <a:avLst/>
          </a:prstGeom>
        </p:spPr>
      </p:pic>
      <p:sp>
        <p:nvSpPr>
          <p:cNvPr id="3" name="Text Placeholder 2"/>
          <p:cNvSpPr>
            <a:spLocks noGrp="1"/>
          </p:cNvSpPr>
          <p:nvPr>
            <p:ph type="body" sz="quarter" idx="13" hasCustomPrompt="1"/>
          </p:nvPr>
        </p:nvSpPr>
        <p:spPr>
          <a:xfrm>
            <a:off x="7589838" y="296863"/>
            <a:ext cx="4572000" cy="517065"/>
          </a:xfrm>
        </p:spPr>
        <p:txBody>
          <a:bodyPr/>
          <a:lstStyle>
            <a:lvl1pPr marL="0" indent="0" algn="r">
              <a:buNone/>
              <a:defRPr sz="2400">
                <a:solidFill>
                  <a:srgbClr val="FFC000"/>
                </a:solidFill>
                <a:latin typeface="+mn-lt"/>
              </a:defRPr>
            </a:lvl1pPr>
            <a:lvl2pPr marL="228600" indent="0">
              <a:buNone/>
              <a:defRPr/>
            </a:lvl2pPr>
            <a:lvl3pPr marL="457200" indent="0">
              <a:buNone/>
              <a:defRPr/>
            </a:lvl3pPr>
            <a:lvl4pPr marL="685800" indent="0">
              <a:buNone/>
              <a:defRPr/>
            </a:lvl4pPr>
            <a:lvl5pPr marL="914400" indent="0">
              <a:buNone/>
              <a:defRPr/>
            </a:lvl5pPr>
          </a:lstStyle>
          <a:p>
            <a:pPr lvl="0"/>
            <a:r>
              <a:rPr lang="en-US"/>
              <a:t>Session code</a:t>
            </a:r>
          </a:p>
        </p:txBody>
      </p:sp>
    </p:spTree>
    <p:extLst>
      <p:ext uri="{BB962C8B-B14F-4D97-AF65-F5344CB8AC3E}">
        <p14:creationId xmlns:p14="http://schemas.microsoft.com/office/powerpoint/2010/main" val="386781329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Section Title Accent Color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0776" y="2125662"/>
            <a:ext cx="11691062" cy="1181862"/>
          </a:xfrm>
          <a:noFill/>
        </p:spPr>
        <p:txBody>
          <a:bodyPr wrap="square"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a:t>Section title</a:t>
            </a:r>
          </a:p>
        </p:txBody>
      </p:sp>
      <p:pic>
        <p:nvPicPr>
          <p:cNvPr id="3" name="MS logo white - EMF"/>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black">
          <a:xfrm>
            <a:off x="470776" y="315040"/>
            <a:ext cx="1415660" cy="568539"/>
          </a:xfrm>
          <a:prstGeom prst="rect">
            <a:avLst/>
          </a:prstGeom>
        </p:spPr>
      </p:pic>
    </p:spTree>
    <p:extLst>
      <p:ext uri="{BB962C8B-B14F-4D97-AF65-F5344CB8AC3E}">
        <p14:creationId xmlns:p14="http://schemas.microsoft.com/office/powerpoint/2010/main" val="11383227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1_Title and Content">
    <p:bg>
      <p:bgPr>
        <a:solidFill>
          <a:schemeClr val="bg1"/>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274639" y="295274"/>
            <a:ext cx="11882384" cy="917575"/>
          </a:xfrm>
        </p:spPr>
        <p:txBody>
          <a:bodyPr/>
          <a:lstStyle>
            <a:lvl1pPr>
              <a:defRPr b="1"/>
            </a:lvl1pPr>
          </a:lstStyle>
          <a:p>
            <a:r>
              <a:rPr lang="en-US"/>
              <a:t>Click to edit Master title style</a:t>
            </a:r>
          </a:p>
        </p:txBody>
      </p:sp>
      <p:grpSp>
        <p:nvGrpSpPr>
          <p:cNvPr id="10" name="Group 9"/>
          <p:cNvGrpSpPr/>
          <p:nvPr/>
        </p:nvGrpSpPr>
        <p:grpSpPr>
          <a:xfrm>
            <a:off x="0" y="6273772"/>
            <a:ext cx="12421845" cy="718372"/>
            <a:chOff x="0" y="6273772"/>
            <a:chExt cx="12421845" cy="718372"/>
          </a:xfrm>
        </p:grpSpPr>
        <p:pic>
          <p:nvPicPr>
            <p:cNvPr id="8" name="Picture 7"/>
            <p:cNvPicPr>
              <a:picLocks noChangeAspect="1"/>
            </p:cNvPicPr>
            <p:nvPr userDrawn="1"/>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l="43175"/>
            <a:stretch/>
          </p:blipFill>
          <p:spPr>
            <a:xfrm>
              <a:off x="10133237" y="6273772"/>
              <a:ext cx="2288608" cy="718372"/>
            </a:xfrm>
            <a:prstGeom prst="rect">
              <a:avLst/>
            </a:prstGeom>
          </p:spPr>
        </p:pic>
        <p:grpSp>
          <p:nvGrpSpPr>
            <p:cNvPr id="5" name="Group 4"/>
            <p:cNvGrpSpPr/>
            <p:nvPr userDrawn="1"/>
          </p:nvGrpSpPr>
          <p:grpSpPr>
            <a:xfrm>
              <a:off x="0" y="6273772"/>
              <a:ext cx="10147868" cy="718372"/>
              <a:chOff x="-1" y="6269010"/>
              <a:chExt cx="10500935" cy="723134"/>
            </a:xfrm>
          </p:grpSpPr>
          <p:pic>
            <p:nvPicPr>
              <p:cNvPr id="2" name="Picture 1"/>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 y="6269010"/>
                <a:ext cx="4027471" cy="718372"/>
              </a:xfrm>
              <a:prstGeom prst="rect">
                <a:avLst/>
              </a:prstGeom>
            </p:spPr>
          </p:pic>
          <p:pic>
            <p:nvPicPr>
              <p:cNvPr id="7" name="Picture 6"/>
              <p:cNvPicPr>
                <a:picLocks noChangeAspect="1"/>
              </p:cNvPicPr>
              <p:nvPr userDrawn="1"/>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l="16139" r="2041"/>
              <a:stretch/>
            </p:blipFill>
            <p:spPr>
              <a:xfrm>
                <a:off x="3929063" y="6271391"/>
                <a:ext cx="3295272" cy="718372"/>
              </a:xfrm>
              <a:prstGeom prst="rect">
                <a:avLst/>
              </a:prstGeom>
            </p:spPr>
          </p:pic>
          <p:pic>
            <p:nvPicPr>
              <p:cNvPr id="9" name="Picture 8"/>
              <p:cNvPicPr>
                <a:picLocks noChangeAspect="1"/>
              </p:cNvPicPr>
              <p:nvPr userDrawn="1"/>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l="16139" r="2041"/>
              <a:stretch/>
            </p:blipFill>
            <p:spPr>
              <a:xfrm>
                <a:off x="7205662" y="6273772"/>
                <a:ext cx="3295272" cy="718372"/>
              </a:xfrm>
              <a:prstGeom prst="rect">
                <a:avLst/>
              </a:prstGeom>
            </p:spPr>
          </p:pic>
        </p:grpSp>
      </p:grpSp>
      <p:sp>
        <p:nvSpPr>
          <p:cNvPr id="12" name="Content Placeholder 2"/>
          <p:cNvSpPr>
            <a:spLocks noGrp="1"/>
          </p:cNvSpPr>
          <p:nvPr>
            <p:ph idx="1"/>
          </p:nvPr>
        </p:nvSpPr>
        <p:spPr>
          <a:xfrm>
            <a:off x="295275" y="1381126"/>
            <a:ext cx="11849100" cy="4800599"/>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13" name="Slide Number Placeholder 2"/>
          <p:cNvSpPr>
            <a:spLocks noGrp="1"/>
          </p:cNvSpPr>
          <p:nvPr>
            <p:ph type="sldNum" sz="quarter" idx="4"/>
          </p:nvPr>
        </p:nvSpPr>
        <p:spPr>
          <a:xfrm>
            <a:off x="11734800" y="292100"/>
            <a:ext cx="412749" cy="371475"/>
          </a:xfrm>
          <a:prstGeom prst="rect">
            <a:avLst/>
          </a:prstGeom>
        </p:spPr>
        <p:txBody>
          <a:bodyPr vert="horz" lIns="91440" tIns="45720" rIns="91440" bIns="45720" rtlCol="0" anchor="ctr"/>
          <a:lstStyle>
            <a:lvl1pPr algn="r">
              <a:defRPr sz="1200">
                <a:solidFill>
                  <a:schemeClr val="tx1">
                    <a:tint val="75000"/>
                  </a:schemeClr>
                </a:solidFill>
              </a:defRPr>
            </a:lvl1pPr>
          </a:lstStyle>
          <a:p>
            <a:fld id="{297853C6-A926-494E-8631-81588BCC91BB}" type="slidenum">
              <a:rPr lang="en-NZ" smtClean="0"/>
              <a:t>‹#›</a:t>
            </a:fld>
            <a:endParaRPr lang="en-NZ"/>
          </a:p>
        </p:txBody>
      </p:sp>
    </p:spTree>
    <p:extLst>
      <p:ext uri="{BB962C8B-B14F-4D97-AF65-F5344CB8AC3E}">
        <p14:creationId xmlns:p14="http://schemas.microsoft.com/office/powerpoint/2010/main" val="105841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3_Title and Content">
    <p:bg>
      <p:bgPr>
        <a:solidFill>
          <a:schemeClr val="bg1"/>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274639" y="295274"/>
            <a:ext cx="11882384" cy="917575"/>
          </a:xfrm>
        </p:spPr>
        <p:txBody>
          <a:bodyPr/>
          <a:lstStyle>
            <a:lvl1pPr>
              <a:defRPr b="1"/>
            </a:lvl1pPr>
          </a:lstStyle>
          <a:p>
            <a:r>
              <a:rPr lang="en-US"/>
              <a:t>Click to edit Master title style</a:t>
            </a:r>
          </a:p>
        </p:txBody>
      </p:sp>
      <p:grpSp>
        <p:nvGrpSpPr>
          <p:cNvPr id="10" name="Group 9"/>
          <p:cNvGrpSpPr/>
          <p:nvPr/>
        </p:nvGrpSpPr>
        <p:grpSpPr>
          <a:xfrm>
            <a:off x="0" y="6273772"/>
            <a:ext cx="12421845" cy="718372"/>
            <a:chOff x="0" y="6273772"/>
            <a:chExt cx="12421845" cy="718372"/>
          </a:xfrm>
        </p:grpSpPr>
        <p:pic>
          <p:nvPicPr>
            <p:cNvPr id="8" name="Picture 7"/>
            <p:cNvPicPr>
              <a:picLocks noChangeAspect="1"/>
            </p:cNvPicPr>
            <p:nvPr userDrawn="1"/>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l="43175"/>
            <a:stretch/>
          </p:blipFill>
          <p:spPr>
            <a:xfrm>
              <a:off x="10133237" y="6273772"/>
              <a:ext cx="2288608" cy="718372"/>
            </a:xfrm>
            <a:prstGeom prst="rect">
              <a:avLst/>
            </a:prstGeom>
          </p:spPr>
        </p:pic>
        <p:grpSp>
          <p:nvGrpSpPr>
            <p:cNvPr id="5" name="Group 4"/>
            <p:cNvGrpSpPr/>
            <p:nvPr userDrawn="1"/>
          </p:nvGrpSpPr>
          <p:grpSpPr>
            <a:xfrm>
              <a:off x="0" y="6273772"/>
              <a:ext cx="10147868" cy="718372"/>
              <a:chOff x="-1" y="6269010"/>
              <a:chExt cx="10500935" cy="723134"/>
            </a:xfrm>
          </p:grpSpPr>
          <p:pic>
            <p:nvPicPr>
              <p:cNvPr id="2" name="Picture 1"/>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 y="6269010"/>
                <a:ext cx="4027471" cy="718372"/>
              </a:xfrm>
              <a:prstGeom prst="rect">
                <a:avLst/>
              </a:prstGeom>
            </p:spPr>
          </p:pic>
          <p:pic>
            <p:nvPicPr>
              <p:cNvPr id="7" name="Picture 6"/>
              <p:cNvPicPr>
                <a:picLocks noChangeAspect="1"/>
              </p:cNvPicPr>
              <p:nvPr userDrawn="1"/>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l="16139" r="2041"/>
              <a:stretch/>
            </p:blipFill>
            <p:spPr>
              <a:xfrm>
                <a:off x="3929063" y="6271391"/>
                <a:ext cx="3295272" cy="718372"/>
              </a:xfrm>
              <a:prstGeom prst="rect">
                <a:avLst/>
              </a:prstGeom>
            </p:spPr>
          </p:pic>
          <p:pic>
            <p:nvPicPr>
              <p:cNvPr id="9" name="Picture 8"/>
              <p:cNvPicPr>
                <a:picLocks noChangeAspect="1"/>
              </p:cNvPicPr>
              <p:nvPr userDrawn="1"/>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l="16139" r="2041"/>
              <a:stretch/>
            </p:blipFill>
            <p:spPr>
              <a:xfrm>
                <a:off x="7205662" y="6273772"/>
                <a:ext cx="3295272" cy="718372"/>
              </a:xfrm>
              <a:prstGeom prst="rect">
                <a:avLst/>
              </a:prstGeom>
            </p:spPr>
          </p:pic>
        </p:grpSp>
      </p:grpSp>
      <p:sp>
        <p:nvSpPr>
          <p:cNvPr id="15" name="Content Placeholder 2"/>
          <p:cNvSpPr>
            <a:spLocks noGrp="1"/>
          </p:cNvSpPr>
          <p:nvPr>
            <p:ph idx="1"/>
          </p:nvPr>
        </p:nvSpPr>
        <p:spPr>
          <a:xfrm>
            <a:off x="295275" y="1381126"/>
            <a:ext cx="5724525" cy="4800599"/>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17" name="Content Placeholder 2"/>
          <p:cNvSpPr>
            <a:spLocks noGrp="1"/>
          </p:cNvSpPr>
          <p:nvPr>
            <p:ph idx="10"/>
          </p:nvPr>
        </p:nvSpPr>
        <p:spPr>
          <a:xfrm>
            <a:off x="6438899" y="1381126"/>
            <a:ext cx="5705475" cy="4800599"/>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18" name="Slide Number Placeholder 2"/>
          <p:cNvSpPr>
            <a:spLocks noGrp="1"/>
          </p:cNvSpPr>
          <p:nvPr>
            <p:ph type="sldNum" sz="quarter" idx="4"/>
          </p:nvPr>
        </p:nvSpPr>
        <p:spPr>
          <a:xfrm>
            <a:off x="11734800" y="292100"/>
            <a:ext cx="412749" cy="371475"/>
          </a:xfrm>
          <a:prstGeom prst="rect">
            <a:avLst/>
          </a:prstGeom>
        </p:spPr>
        <p:txBody>
          <a:bodyPr vert="horz" lIns="91440" tIns="45720" rIns="91440" bIns="45720" rtlCol="0" anchor="ctr"/>
          <a:lstStyle>
            <a:lvl1pPr algn="r">
              <a:defRPr sz="1200">
                <a:solidFill>
                  <a:schemeClr val="tx1">
                    <a:tint val="75000"/>
                  </a:schemeClr>
                </a:solidFill>
              </a:defRPr>
            </a:lvl1pPr>
          </a:lstStyle>
          <a:p>
            <a:fld id="{297853C6-A926-494E-8631-81588BCC91BB}" type="slidenum">
              <a:rPr lang="en-NZ" smtClean="0"/>
              <a:t>‹#›</a:t>
            </a:fld>
            <a:endParaRPr lang="en-NZ"/>
          </a:p>
        </p:txBody>
      </p:sp>
    </p:spTree>
    <p:extLst>
      <p:ext uri="{BB962C8B-B14F-4D97-AF65-F5344CB8AC3E}">
        <p14:creationId xmlns:p14="http://schemas.microsoft.com/office/powerpoint/2010/main" val="712787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Closing logo slide">
    <p:spTree>
      <p:nvGrpSpPr>
        <p:cNvPr id="1" name=""/>
        <p:cNvGrpSpPr/>
        <p:nvPr/>
      </p:nvGrpSpPr>
      <p:grpSpPr>
        <a:xfrm>
          <a:off x="0" y="0"/>
          <a:ext cx="0" cy="0"/>
          <a:chOff x="0" y="0"/>
          <a:chExt cx="0" cy="0"/>
        </a:xfrm>
      </p:grpSpPr>
      <p:sp>
        <p:nvSpPr>
          <p:cNvPr id="2" name="Text Box 3"/>
          <p:cNvSpPr txBox="1">
            <a:spLocks noChangeArrowheads="1"/>
          </p:cNvSpPr>
          <p:nvPr/>
        </p:nvSpPr>
        <p:spPr bwMode="blackWhite">
          <a:xfrm>
            <a:off x="274639" y="6220609"/>
            <a:ext cx="4572000" cy="530915"/>
          </a:xfrm>
          <a:prstGeom prst="rect">
            <a:avLst/>
          </a:prstGeom>
          <a:noFill/>
          <a:ln w="12700">
            <a:noFill/>
            <a:miter lim="800000"/>
            <a:headEnd type="none" w="sm" len="sm"/>
            <a:tailEnd type="none" w="sm" len="sm"/>
          </a:ln>
          <a:effectLst/>
        </p:spPr>
        <p:txBody>
          <a:bodyPr vert="horz" wrap="square" lIns="182880" tIns="182880" rIns="182880" bIns="182880" numCol="1" anchor="t" anchorCtr="0" compatLnSpc="1">
            <a:prstTxWarp prst="textNoShape">
              <a:avLst/>
            </a:prstTxWarp>
            <a:spAutoFit/>
          </a:bodyPr>
          <a:lstStyle/>
          <a:p>
            <a:pPr defTabSz="932290" eaLnBrk="0" hangingPunct="0"/>
            <a:r>
              <a:rPr lang="en-US" sz="1050">
                <a:gradFill>
                  <a:gsLst>
                    <a:gs pos="0">
                      <a:schemeClr val="tx1"/>
                    </a:gs>
                    <a:gs pos="100000">
                      <a:schemeClr val="tx1"/>
                    </a:gs>
                  </a:gsLst>
                  <a:lin ang="5400000" scaled="0"/>
                </a:gradFill>
                <a:cs typeface="Segoe UI" pitchFamily="34" charset="0"/>
              </a:rPr>
              <a:t>© Copyright NZ</a:t>
            </a:r>
            <a:r>
              <a:rPr lang="en-US" sz="1050" baseline="0">
                <a:gradFill>
                  <a:gsLst>
                    <a:gs pos="0">
                      <a:schemeClr val="tx1"/>
                    </a:gs>
                    <a:gs pos="100000">
                      <a:schemeClr val="tx1"/>
                    </a:gs>
                  </a:gsLst>
                  <a:lin ang="5400000" scaled="0"/>
                </a:gradFill>
                <a:cs typeface="Segoe UI" pitchFamily="34" charset="0"/>
              </a:rPr>
              <a:t> Law Commission</a:t>
            </a:r>
            <a:r>
              <a:rPr lang="en-US" sz="1050">
                <a:gradFill>
                  <a:gsLst>
                    <a:gs pos="0">
                      <a:schemeClr val="tx1"/>
                    </a:gs>
                    <a:gs pos="100000">
                      <a:schemeClr val="tx1"/>
                    </a:gs>
                  </a:gsLst>
                  <a:lin ang="5400000" scaled="0"/>
                </a:gradFill>
                <a:cs typeface="Segoe UI" pitchFamily="34" charset="0"/>
              </a:rPr>
              <a:t>. All rights reserved. </a:t>
            </a:r>
            <a:endParaRPr lang="en-US" sz="700">
              <a:gradFill>
                <a:gsLst>
                  <a:gs pos="0">
                    <a:schemeClr val="tx1"/>
                  </a:gs>
                  <a:gs pos="100000">
                    <a:schemeClr val="tx1"/>
                  </a:gs>
                </a:gsLst>
                <a:lin ang="5400000" scaled="0"/>
              </a:gradFill>
              <a:cs typeface="Segoe UI" pitchFamily="34" charset="0"/>
            </a:endParaRPr>
          </a:p>
        </p:txBody>
      </p:sp>
      <p:pic>
        <p:nvPicPr>
          <p:cNvPr id="4" name="MS logo white - EMF"/>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black">
          <a:xfrm>
            <a:off x="470776" y="315040"/>
            <a:ext cx="1415660" cy="568539"/>
          </a:xfrm>
          <a:prstGeom prst="rect">
            <a:avLst/>
          </a:prstGeom>
        </p:spPr>
      </p:pic>
      <p:sp>
        <p:nvSpPr>
          <p:cNvPr id="5" name="Title 1"/>
          <p:cNvSpPr>
            <a:spLocks noGrp="1"/>
          </p:cNvSpPr>
          <p:nvPr>
            <p:ph type="title" hasCustomPrompt="1"/>
          </p:nvPr>
        </p:nvSpPr>
        <p:spPr>
          <a:xfrm>
            <a:off x="267426" y="3630612"/>
            <a:ext cx="11887200" cy="2456057"/>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NZ" sz="3600"/>
              <a:t>The Law Commission is an Independent Crown Entity. Its function is to keep New Zealand's law under review, and to make recommendations for the reform and development of the law. </a:t>
            </a:r>
            <a:br>
              <a:rPr lang="en-NZ" sz="3600"/>
            </a:br>
            <a:br>
              <a:rPr lang="en-NZ" sz="2000"/>
            </a:br>
            <a:r>
              <a:rPr lang="en-NZ" sz="3600"/>
              <a:t>Visit us at: </a:t>
            </a:r>
            <a:r>
              <a:rPr lang="en-NZ" sz="3600">
                <a:solidFill>
                  <a:schemeClr val="bg1"/>
                </a:solidFill>
              </a:rPr>
              <a:t>www.lawcom.govt.nz</a:t>
            </a:r>
            <a:r>
              <a:rPr lang="en-NZ" sz="3600" b="1">
                <a:solidFill>
                  <a:srgbClr val="FFC000"/>
                </a:solidFill>
              </a:rPr>
              <a:t>  </a:t>
            </a:r>
            <a:r>
              <a:rPr lang="en-NZ" sz="3600"/>
              <a:t>or email: </a:t>
            </a:r>
            <a:r>
              <a:rPr lang="en-NZ" sz="3600">
                <a:solidFill>
                  <a:schemeClr val="bg1"/>
                </a:solidFill>
              </a:rPr>
              <a:t>com@lawcom.govt.nz</a:t>
            </a:r>
            <a:endParaRPr lang="en-US"/>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14856" b="33998"/>
          <a:stretch/>
        </p:blipFill>
        <p:spPr>
          <a:xfrm>
            <a:off x="-14423" y="1171574"/>
            <a:ext cx="12450898" cy="2228851"/>
          </a:xfrm>
          <a:prstGeom prst="rect">
            <a:avLst/>
          </a:prstGeom>
        </p:spPr>
      </p:pic>
    </p:spTree>
    <p:extLst>
      <p:ext uri="{BB962C8B-B14F-4D97-AF65-F5344CB8AC3E}">
        <p14:creationId xmlns:p14="http://schemas.microsoft.com/office/powerpoint/2010/main" val="394411027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Walkin (event name)">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23" y="1200465"/>
            <a:ext cx="12450898" cy="4357814"/>
          </a:xfrm>
          <a:prstGeom prst="rect">
            <a:avLst/>
          </a:prstGeom>
        </p:spPr>
      </p:pic>
      <p:pic>
        <p:nvPicPr>
          <p:cNvPr id="6" name="MS logo white - EMF"/>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white">
          <a:xfrm>
            <a:off x="799543" y="479424"/>
            <a:ext cx="1134251" cy="455523"/>
          </a:xfrm>
          <a:prstGeom prst="rect">
            <a:avLst/>
          </a:prstGeom>
        </p:spPr>
      </p:pic>
      <p:sp>
        <p:nvSpPr>
          <p:cNvPr id="5" name="Title 1"/>
          <p:cNvSpPr>
            <a:spLocks noGrp="1"/>
          </p:cNvSpPr>
          <p:nvPr>
            <p:ph type="title" hasCustomPrompt="1"/>
          </p:nvPr>
        </p:nvSpPr>
        <p:spPr>
          <a:xfrm>
            <a:off x="461928" y="5719097"/>
            <a:ext cx="11498195" cy="1110328"/>
          </a:xfrm>
          <a:noFill/>
        </p:spPr>
        <p:txBody>
          <a:bodyPr lIns="146304" tIns="91440" rIns="146304" bIns="91440" anchor="t" anchorCtr="0"/>
          <a:lstStyle>
            <a:lvl1pPr algn="ctr">
              <a:defRPr sz="5400" b="1" spc="-100" baseline="0">
                <a:gradFill>
                  <a:gsLst>
                    <a:gs pos="62564">
                      <a:schemeClr val="tx1"/>
                    </a:gs>
                    <a:gs pos="55000">
                      <a:schemeClr val="tx1"/>
                    </a:gs>
                  </a:gsLst>
                  <a:lin ang="5400000" scaled="0"/>
                </a:gradFill>
                <a:latin typeface="+mn-lt"/>
              </a:defRPr>
            </a:lvl1pPr>
          </a:lstStyle>
          <a:p>
            <a:r>
              <a:rPr lang="en-US"/>
              <a:t>Independent advice on law reform</a:t>
            </a:r>
          </a:p>
        </p:txBody>
      </p:sp>
    </p:spTree>
    <p:extLst>
      <p:ext uri="{BB962C8B-B14F-4D97-AF65-F5344CB8AC3E}">
        <p14:creationId xmlns:p14="http://schemas.microsoft.com/office/powerpoint/2010/main" val="285137562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70776" y="1735153"/>
            <a:ext cx="11663004" cy="2103422"/>
          </a:xfrm>
          <a:noFill/>
        </p:spPr>
        <p:txBody>
          <a:bodyPr lIns="146304" tIns="91440" rIns="146304" bIns="91440" anchor="t" anchorCtr="0"/>
          <a:lstStyle>
            <a:lvl1pPr>
              <a:defRPr sz="7200" b="1" spc="-100" baseline="0">
                <a:gradFill>
                  <a:gsLst>
                    <a:gs pos="62564">
                      <a:schemeClr val="tx1"/>
                    </a:gs>
                    <a:gs pos="55000">
                      <a:schemeClr val="tx1"/>
                    </a:gs>
                  </a:gsLst>
                  <a:lin ang="5400000" scaled="0"/>
                </a:gradFill>
                <a:latin typeface="+mj-lt"/>
              </a:defRPr>
            </a:lvl1pPr>
          </a:lstStyle>
          <a:p>
            <a:r>
              <a:rPr lang="en-US"/>
              <a:t>Presentation title</a:t>
            </a:r>
          </a:p>
        </p:txBody>
      </p:sp>
      <p:sp>
        <p:nvSpPr>
          <p:cNvPr id="5" name="Text Placeholder 4"/>
          <p:cNvSpPr>
            <a:spLocks noGrp="1"/>
          </p:cNvSpPr>
          <p:nvPr>
            <p:ph type="body" sz="quarter" idx="12" hasCustomPrompt="1"/>
          </p:nvPr>
        </p:nvSpPr>
        <p:spPr>
          <a:xfrm>
            <a:off x="1886436" y="4279636"/>
            <a:ext cx="10256352" cy="1828007"/>
          </a:xfrm>
          <a:noFill/>
        </p:spPr>
        <p:txBody>
          <a:bodyPr lIns="164592" tIns="109728" rIns="164592" bIns="109728">
            <a:noAutofit/>
          </a:bodyPr>
          <a:lstStyle>
            <a:lvl1pPr marL="0" indent="0" algn="l">
              <a:lnSpc>
                <a:spcPct val="150000"/>
              </a:lnSpc>
              <a:spcBef>
                <a:spcPts val="0"/>
              </a:spcBef>
              <a:buNone/>
              <a:defRPr sz="3200" spc="0" baseline="0">
                <a:solidFill>
                  <a:schemeClr val="bg1">
                    <a:lumMod val="50000"/>
                  </a:schemeClr>
                </a:solidFill>
                <a:latin typeface="+mj-lt"/>
              </a:defRPr>
            </a:lvl1pPr>
          </a:lstStyle>
          <a:p>
            <a:pPr lvl="0"/>
            <a:r>
              <a:rPr lang="en-US"/>
              <a:t>Speaker name</a:t>
            </a:r>
          </a:p>
        </p:txBody>
      </p:sp>
      <p:pic>
        <p:nvPicPr>
          <p:cNvPr id="6" name="MS logo white - EMF"/>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black">
          <a:xfrm>
            <a:off x="470776" y="315040"/>
            <a:ext cx="1415660" cy="568539"/>
          </a:xfrm>
          <a:prstGeom prst="rect">
            <a:avLst/>
          </a:prstGeom>
        </p:spPr>
      </p:pic>
      <p:sp>
        <p:nvSpPr>
          <p:cNvPr id="3" name="Text Placeholder 2"/>
          <p:cNvSpPr>
            <a:spLocks noGrp="1"/>
          </p:cNvSpPr>
          <p:nvPr>
            <p:ph type="body" sz="quarter" idx="13" hasCustomPrompt="1"/>
          </p:nvPr>
        </p:nvSpPr>
        <p:spPr>
          <a:xfrm>
            <a:off x="7589838" y="296863"/>
            <a:ext cx="4572000" cy="517065"/>
          </a:xfrm>
        </p:spPr>
        <p:txBody>
          <a:bodyPr/>
          <a:lstStyle>
            <a:lvl1pPr marL="0" indent="0" algn="r">
              <a:buNone/>
              <a:defRPr sz="2400">
                <a:solidFill>
                  <a:srgbClr val="FFC000"/>
                </a:solidFill>
                <a:latin typeface="+mn-lt"/>
              </a:defRPr>
            </a:lvl1pPr>
            <a:lvl2pPr marL="228600" indent="0">
              <a:buNone/>
              <a:defRPr/>
            </a:lvl2pPr>
            <a:lvl3pPr marL="457200" indent="0">
              <a:buNone/>
              <a:defRPr/>
            </a:lvl3pPr>
            <a:lvl4pPr marL="685800" indent="0">
              <a:buNone/>
              <a:defRPr/>
            </a:lvl4pPr>
            <a:lvl5pPr marL="914400" indent="0">
              <a:buNone/>
              <a:defRPr/>
            </a:lvl5pPr>
          </a:lstStyle>
          <a:p>
            <a:pPr lvl="0"/>
            <a:r>
              <a:rPr lang="en-US"/>
              <a:t>Session code</a:t>
            </a:r>
          </a:p>
        </p:txBody>
      </p:sp>
    </p:spTree>
    <p:extLst>
      <p:ext uri="{BB962C8B-B14F-4D97-AF65-F5344CB8AC3E}">
        <p14:creationId xmlns:p14="http://schemas.microsoft.com/office/powerpoint/2010/main" val="201873074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Section Title Accent Color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0776" y="2125662"/>
            <a:ext cx="11691062" cy="1181862"/>
          </a:xfrm>
          <a:noFill/>
        </p:spPr>
        <p:txBody>
          <a:bodyPr wrap="square"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a:t>Section title</a:t>
            </a:r>
          </a:p>
        </p:txBody>
      </p:sp>
      <p:pic>
        <p:nvPicPr>
          <p:cNvPr id="3" name="MS logo white - EMF"/>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black">
          <a:xfrm>
            <a:off x="470776" y="315040"/>
            <a:ext cx="1415660" cy="568539"/>
          </a:xfrm>
          <a:prstGeom prst="rect">
            <a:avLst/>
          </a:prstGeom>
        </p:spPr>
      </p:pic>
    </p:spTree>
    <p:extLst>
      <p:ext uri="{BB962C8B-B14F-4D97-AF65-F5344CB8AC3E}">
        <p14:creationId xmlns:p14="http://schemas.microsoft.com/office/powerpoint/2010/main" val="172548845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6" name="Title 5"/>
          <p:cNvSpPr>
            <a:spLocks noGrp="1"/>
          </p:cNvSpPr>
          <p:nvPr>
            <p:ph type="title"/>
          </p:nvPr>
        </p:nvSpPr>
        <p:spPr>
          <a:xfrm>
            <a:off x="274639" y="295274"/>
            <a:ext cx="11882384" cy="917575"/>
          </a:xfrm>
        </p:spPr>
        <p:txBody>
          <a:bodyPr/>
          <a:lstStyle>
            <a:lvl1pPr>
              <a:defRPr b="1"/>
            </a:lvl1pPr>
          </a:lstStyle>
          <a:p>
            <a:r>
              <a:rPr lang="en-US"/>
              <a:t>Click to edit Master title style</a:t>
            </a:r>
          </a:p>
        </p:txBody>
      </p:sp>
      <p:grpSp>
        <p:nvGrpSpPr>
          <p:cNvPr id="10" name="Group 9"/>
          <p:cNvGrpSpPr/>
          <p:nvPr/>
        </p:nvGrpSpPr>
        <p:grpSpPr>
          <a:xfrm>
            <a:off x="0" y="6273772"/>
            <a:ext cx="12421845" cy="718372"/>
            <a:chOff x="0" y="6273772"/>
            <a:chExt cx="12421845" cy="718372"/>
          </a:xfrm>
        </p:grpSpPr>
        <p:pic>
          <p:nvPicPr>
            <p:cNvPr id="8" name="Picture 7"/>
            <p:cNvPicPr>
              <a:picLocks noChangeAspect="1"/>
            </p:cNvPicPr>
            <p:nvPr userDrawn="1"/>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l="43175"/>
            <a:stretch/>
          </p:blipFill>
          <p:spPr>
            <a:xfrm>
              <a:off x="10133237" y="6273772"/>
              <a:ext cx="2288608" cy="718372"/>
            </a:xfrm>
            <a:prstGeom prst="rect">
              <a:avLst/>
            </a:prstGeom>
          </p:spPr>
        </p:pic>
        <p:grpSp>
          <p:nvGrpSpPr>
            <p:cNvPr id="5" name="Group 4"/>
            <p:cNvGrpSpPr/>
            <p:nvPr userDrawn="1"/>
          </p:nvGrpSpPr>
          <p:grpSpPr>
            <a:xfrm>
              <a:off x="0" y="6273772"/>
              <a:ext cx="10147868" cy="718372"/>
              <a:chOff x="-1" y="6269010"/>
              <a:chExt cx="10500935" cy="723134"/>
            </a:xfrm>
          </p:grpSpPr>
          <p:pic>
            <p:nvPicPr>
              <p:cNvPr id="2" name="Picture 1"/>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 y="6269010"/>
                <a:ext cx="4027471" cy="718372"/>
              </a:xfrm>
              <a:prstGeom prst="rect">
                <a:avLst/>
              </a:prstGeom>
            </p:spPr>
          </p:pic>
          <p:pic>
            <p:nvPicPr>
              <p:cNvPr id="7" name="Picture 6"/>
              <p:cNvPicPr>
                <a:picLocks noChangeAspect="1"/>
              </p:cNvPicPr>
              <p:nvPr userDrawn="1"/>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l="16139" r="2041"/>
              <a:stretch/>
            </p:blipFill>
            <p:spPr>
              <a:xfrm>
                <a:off x="3929063" y="6271391"/>
                <a:ext cx="3295272" cy="718372"/>
              </a:xfrm>
              <a:prstGeom prst="rect">
                <a:avLst/>
              </a:prstGeom>
            </p:spPr>
          </p:pic>
          <p:pic>
            <p:nvPicPr>
              <p:cNvPr id="9" name="Picture 8"/>
              <p:cNvPicPr>
                <a:picLocks noChangeAspect="1"/>
              </p:cNvPicPr>
              <p:nvPr userDrawn="1"/>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l="16139" r="2041"/>
              <a:stretch/>
            </p:blipFill>
            <p:spPr>
              <a:xfrm>
                <a:off x="7205662" y="6273772"/>
                <a:ext cx="3295272" cy="718372"/>
              </a:xfrm>
              <a:prstGeom prst="rect">
                <a:avLst/>
              </a:prstGeom>
            </p:spPr>
          </p:pic>
        </p:grpSp>
      </p:grpSp>
      <p:sp>
        <p:nvSpPr>
          <p:cNvPr id="12" name="Content Placeholder 2"/>
          <p:cNvSpPr>
            <a:spLocks noGrp="1"/>
          </p:cNvSpPr>
          <p:nvPr>
            <p:ph idx="1"/>
          </p:nvPr>
        </p:nvSpPr>
        <p:spPr>
          <a:xfrm>
            <a:off x="295275" y="1381126"/>
            <a:ext cx="11849100" cy="4800599"/>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13" name="Slide Number Placeholder 2"/>
          <p:cNvSpPr>
            <a:spLocks noGrp="1"/>
          </p:cNvSpPr>
          <p:nvPr>
            <p:ph type="sldNum" sz="quarter" idx="4"/>
          </p:nvPr>
        </p:nvSpPr>
        <p:spPr>
          <a:xfrm>
            <a:off x="11734800" y="292100"/>
            <a:ext cx="412749" cy="371475"/>
          </a:xfrm>
          <a:prstGeom prst="rect">
            <a:avLst/>
          </a:prstGeom>
        </p:spPr>
        <p:txBody>
          <a:bodyPr vert="horz" lIns="91440" tIns="45720" rIns="91440" bIns="45720" rtlCol="0" anchor="ctr"/>
          <a:lstStyle>
            <a:lvl1pPr algn="r">
              <a:defRPr sz="1200">
                <a:solidFill>
                  <a:schemeClr val="tx1">
                    <a:tint val="75000"/>
                  </a:schemeClr>
                </a:solidFill>
              </a:defRPr>
            </a:lvl1pPr>
          </a:lstStyle>
          <a:p>
            <a:fld id="{297853C6-A926-494E-8631-81588BCC91BB}" type="slidenum">
              <a:rPr lang="en-NZ" smtClean="0"/>
              <a:t>‹#›</a:t>
            </a:fld>
            <a:endParaRPr lang="en-NZ"/>
          </a:p>
        </p:txBody>
      </p:sp>
    </p:spTree>
    <p:extLst>
      <p:ext uri="{BB962C8B-B14F-4D97-AF65-F5344CB8AC3E}">
        <p14:creationId xmlns:p14="http://schemas.microsoft.com/office/powerpoint/2010/main" val="2325599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6" name="Title 5"/>
          <p:cNvSpPr>
            <a:spLocks noGrp="1"/>
          </p:cNvSpPr>
          <p:nvPr>
            <p:ph type="title"/>
          </p:nvPr>
        </p:nvSpPr>
        <p:spPr>
          <a:xfrm>
            <a:off x="274639" y="295274"/>
            <a:ext cx="11882384" cy="917575"/>
          </a:xfrm>
        </p:spPr>
        <p:txBody>
          <a:bodyPr/>
          <a:lstStyle>
            <a:lvl1pPr>
              <a:defRPr b="1"/>
            </a:lvl1pPr>
          </a:lstStyle>
          <a:p>
            <a:r>
              <a:rPr lang="en-US"/>
              <a:t>Click to edit Master title style</a:t>
            </a:r>
          </a:p>
        </p:txBody>
      </p:sp>
      <p:grpSp>
        <p:nvGrpSpPr>
          <p:cNvPr id="10" name="Group 9"/>
          <p:cNvGrpSpPr/>
          <p:nvPr/>
        </p:nvGrpSpPr>
        <p:grpSpPr>
          <a:xfrm>
            <a:off x="0" y="6273772"/>
            <a:ext cx="12421845" cy="718372"/>
            <a:chOff x="0" y="6273772"/>
            <a:chExt cx="12421845" cy="718372"/>
          </a:xfrm>
        </p:grpSpPr>
        <p:pic>
          <p:nvPicPr>
            <p:cNvPr id="8" name="Picture 7"/>
            <p:cNvPicPr>
              <a:picLocks noChangeAspect="1"/>
            </p:cNvPicPr>
            <p:nvPr userDrawn="1"/>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l="43175"/>
            <a:stretch/>
          </p:blipFill>
          <p:spPr>
            <a:xfrm>
              <a:off x="10133237" y="6273772"/>
              <a:ext cx="2288608" cy="718372"/>
            </a:xfrm>
            <a:prstGeom prst="rect">
              <a:avLst/>
            </a:prstGeom>
          </p:spPr>
        </p:pic>
        <p:grpSp>
          <p:nvGrpSpPr>
            <p:cNvPr id="5" name="Group 4"/>
            <p:cNvGrpSpPr/>
            <p:nvPr userDrawn="1"/>
          </p:nvGrpSpPr>
          <p:grpSpPr>
            <a:xfrm>
              <a:off x="0" y="6273772"/>
              <a:ext cx="10147868" cy="718372"/>
              <a:chOff x="-1" y="6269010"/>
              <a:chExt cx="10500935" cy="723134"/>
            </a:xfrm>
          </p:grpSpPr>
          <p:pic>
            <p:nvPicPr>
              <p:cNvPr id="2" name="Picture 1"/>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 y="6269010"/>
                <a:ext cx="4027471" cy="718372"/>
              </a:xfrm>
              <a:prstGeom prst="rect">
                <a:avLst/>
              </a:prstGeom>
            </p:spPr>
          </p:pic>
          <p:pic>
            <p:nvPicPr>
              <p:cNvPr id="7" name="Picture 6"/>
              <p:cNvPicPr>
                <a:picLocks noChangeAspect="1"/>
              </p:cNvPicPr>
              <p:nvPr userDrawn="1"/>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l="16139" r="2041"/>
              <a:stretch/>
            </p:blipFill>
            <p:spPr>
              <a:xfrm>
                <a:off x="3929063" y="6271391"/>
                <a:ext cx="3295272" cy="718372"/>
              </a:xfrm>
              <a:prstGeom prst="rect">
                <a:avLst/>
              </a:prstGeom>
            </p:spPr>
          </p:pic>
          <p:pic>
            <p:nvPicPr>
              <p:cNvPr id="9" name="Picture 8"/>
              <p:cNvPicPr>
                <a:picLocks noChangeAspect="1"/>
              </p:cNvPicPr>
              <p:nvPr userDrawn="1"/>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l="16139" r="2041"/>
              <a:stretch/>
            </p:blipFill>
            <p:spPr>
              <a:xfrm>
                <a:off x="7205662" y="6273772"/>
                <a:ext cx="3295272" cy="718372"/>
              </a:xfrm>
              <a:prstGeom prst="rect">
                <a:avLst/>
              </a:prstGeom>
            </p:spPr>
          </p:pic>
        </p:grpSp>
      </p:grpSp>
      <p:sp>
        <p:nvSpPr>
          <p:cNvPr id="15" name="Content Placeholder 2"/>
          <p:cNvSpPr>
            <a:spLocks noGrp="1"/>
          </p:cNvSpPr>
          <p:nvPr>
            <p:ph idx="1"/>
          </p:nvPr>
        </p:nvSpPr>
        <p:spPr>
          <a:xfrm>
            <a:off x="295275" y="1381126"/>
            <a:ext cx="5724525" cy="4800599"/>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17" name="Content Placeholder 2"/>
          <p:cNvSpPr>
            <a:spLocks noGrp="1"/>
          </p:cNvSpPr>
          <p:nvPr>
            <p:ph idx="10"/>
          </p:nvPr>
        </p:nvSpPr>
        <p:spPr>
          <a:xfrm>
            <a:off x="6438899" y="1381126"/>
            <a:ext cx="5705475" cy="4800599"/>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18" name="Slide Number Placeholder 2"/>
          <p:cNvSpPr>
            <a:spLocks noGrp="1"/>
          </p:cNvSpPr>
          <p:nvPr>
            <p:ph type="sldNum" sz="quarter" idx="4"/>
          </p:nvPr>
        </p:nvSpPr>
        <p:spPr>
          <a:xfrm>
            <a:off x="11734800" y="292100"/>
            <a:ext cx="412749" cy="371475"/>
          </a:xfrm>
          <a:prstGeom prst="rect">
            <a:avLst/>
          </a:prstGeom>
        </p:spPr>
        <p:txBody>
          <a:bodyPr vert="horz" lIns="91440" tIns="45720" rIns="91440" bIns="45720" rtlCol="0" anchor="ctr"/>
          <a:lstStyle>
            <a:lvl1pPr algn="r">
              <a:defRPr sz="1200">
                <a:solidFill>
                  <a:schemeClr val="tx1">
                    <a:tint val="75000"/>
                  </a:schemeClr>
                </a:solidFill>
              </a:defRPr>
            </a:lvl1pPr>
          </a:lstStyle>
          <a:p>
            <a:fld id="{297853C6-A926-494E-8631-81588BCC91BB}" type="slidenum">
              <a:rPr lang="en-NZ" smtClean="0"/>
              <a:t>‹#›</a:t>
            </a:fld>
            <a:endParaRPr lang="en-NZ"/>
          </a:p>
        </p:txBody>
      </p:sp>
    </p:spTree>
    <p:extLst>
      <p:ext uri="{BB962C8B-B14F-4D97-AF65-F5344CB8AC3E}">
        <p14:creationId xmlns:p14="http://schemas.microsoft.com/office/powerpoint/2010/main" val="4146258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Title Accent Color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0776" y="2125662"/>
            <a:ext cx="11691062" cy="1181862"/>
          </a:xfrm>
          <a:noFill/>
        </p:spPr>
        <p:txBody>
          <a:bodyPr wrap="square"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a:t>Section title</a:t>
            </a:r>
          </a:p>
        </p:txBody>
      </p:sp>
      <p:pic>
        <p:nvPicPr>
          <p:cNvPr id="3" name="MS logo white - EMF"/>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black">
          <a:xfrm>
            <a:off x="470776" y="315040"/>
            <a:ext cx="1415660" cy="568539"/>
          </a:xfrm>
          <a:prstGeom prst="rect">
            <a:avLst/>
          </a:prstGeom>
        </p:spPr>
      </p:pic>
    </p:spTree>
    <p:extLst>
      <p:ext uri="{BB962C8B-B14F-4D97-AF65-F5344CB8AC3E}">
        <p14:creationId xmlns:p14="http://schemas.microsoft.com/office/powerpoint/2010/main" val="11383227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losing logo slide">
    <p:spTree>
      <p:nvGrpSpPr>
        <p:cNvPr id="1" name=""/>
        <p:cNvGrpSpPr/>
        <p:nvPr/>
      </p:nvGrpSpPr>
      <p:grpSpPr>
        <a:xfrm>
          <a:off x="0" y="0"/>
          <a:ext cx="0" cy="0"/>
          <a:chOff x="0" y="0"/>
          <a:chExt cx="0" cy="0"/>
        </a:xfrm>
      </p:grpSpPr>
      <p:sp>
        <p:nvSpPr>
          <p:cNvPr id="2" name="Text Box 3"/>
          <p:cNvSpPr txBox="1">
            <a:spLocks noChangeArrowheads="1"/>
          </p:cNvSpPr>
          <p:nvPr/>
        </p:nvSpPr>
        <p:spPr bwMode="blackWhite">
          <a:xfrm>
            <a:off x="274639" y="6220609"/>
            <a:ext cx="4572000" cy="530915"/>
          </a:xfrm>
          <a:prstGeom prst="rect">
            <a:avLst/>
          </a:prstGeom>
          <a:noFill/>
          <a:ln w="12700">
            <a:noFill/>
            <a:miter lim="800000"/>
            <a:headEnd type="none" w="sm" len="sm"/>
            <a:tailEnd type="none" w="sm" len="sm"/>
          </a:ln>
          <a:effectLst/>
        </p:spPr>
        <p:txBody>
          <a:bodyPr vert="horz" wrap="square" lIns="182880" tIns="182880" rIns="182880" bIns="182880" numCol="1" anchor="t" anchorCtr="0" compatLnSpc="1">
            <a:prstTxWarp prst="textNoShape">
              <a:avLst/>
            </a:prstTxWarp>
            <a:spAutoFit/>
          </a:bodyPr>
          <a:lstStyle/>
          <a:p>
            <a:pPr defTabSz="932290" eaLnBrk="0" hangingPunct="0"/>
            <a:r>
              <a:rPr lang="en-US" sz="1050">
                <a:gradFill>
                  <a:gsLst>
                    <a:gs pos="0">
                      <a:schemeClr val="tx1"/>
                    </a:gs>
                    <a:gs pos="100000">
                      <a:schemeClr val="tx1"/>
                    </a:gs>
                  </a:gsLst>
                  <a:lin ang="5400000" scaled="0"/>
                </a:gradFill>
                <a:cs typeface="Segoe UI" pitchFamily="34" charset="0"/>
              </a:rPr>
              <a:t>© Copyright NZ</a:t>
            </a:r>
            <a:r>
              <a:rPr lang="en-US" sz="1050" baseline="0">
                <a:gradFill>
                  <a:gsLst>
                    <a:gs pos="0">
                      <a:schemeClr val="tx1"/>
                    </a:gs>
                    <a:gs pos="100000">
                      <a:schemeClr val="tx1"/>
                    </a:gs>
                  </a:gsLst>
                  <a:lin ang="5400000" scaled="0"/>
                </a:gradFill>
                <a:cs typeface="Segoe UI" pitchFamily="34" charset="0"/>
              </a:rPr>
              <a:t> Law Commission</a:t>
            </a:r>
            <a:r>
              <a:rPr lang="en-US" sz="1050">
                <a:gradFill>
                  <a:gsLst>
                    <a:gs pos="0">
                      <a:schemeClr val="tx1"/>
                    </a:gs>
                    <a:gs pos="100000">
                      <a:schemeClr val="tx1"/>
                    </a:gs>
                  </a:gsLst>
                  <a:lin ang="5400000" scaled="0"/>
                </a:gradFill>
                <a:cs typeface="Segoe UI" pitchFamily="34" charset="0"/>
              </a:rPr>
              <a:t>. All rights reserved. </a:t>
            </a:r>
            <a:endParaRPr lang="en-US" sz="700">
              <a:gradFill>
                <a:gsLst>
                  <a:gs pos="0">
                    <a:schemeClr val="tx1"/>
                  </a:gs>
                  <a:gs pos="100000">
                    <a:schemeClr val="tx1"/>
                  </a:gs>
                </a:gsLst>
                <a:lin ang="5400000" scaled="0"/>
              </a:gradFill>
              <a:cs typeface="Segoe UI" pitchFamily="34" charset="0"/>
            </a:endParaRPr>
          </a:p>
        </p:txBody>
      </p:sp>
      <p:pic>
        <p:nvPicPr>
          <p:cNvPr id="4" name="MS logo white - EMF"/>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black">
          <a:xfrm>
            <a:off x="470776" y="315040"/>
            <a:ext cx="1415660" cy="568539"/>
          </a:xfrm>
          <a:prstGeom prst="rect">
            <a:avLst/>
          </a:prstGeom>
        </p:spPr>
      </p:pic>
      <p:sp>
        <p:nvSpPr>
          <p:cNvPr id="5" name="Title 1"/>
          <p:cNvSpPr>
            <a:spLocks noGrp="1"/>
          </p:cNvSpPr>
          <p:nvPr>
            <p:ph type="title" hasCustomPrompt="1"/>
          </p:nvPr>
        </p:nvSpPr>
        <p:spPr>
          <a:xfrm>
            <a:off x="267426" y="3630612"/>
            <a:ext cx="11887200" cy="2456057"/>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NZ" sz="3600"/>
              <a:t>The Law Commission is an Independent Crown Entity. Its function is to keep New Zealand's law under review, and to make recommendations for the reform and development of the law. </a:t>
            </a:r>
            <a:br>
              <a:rPr lang="en-NZ" sz="3600"/>
            </a:br>
            <a:br>
              <a:rPr lang="en-NZ" sz="2000"/>
            </a:br>
            <a:r>
              <a:rPr lang="en-NZ" sz="3600"/>
              <a:t>Visit us at: </a:t>
            </a:r>
            <a:r>
              <a:rPr lang="en-NZ" sz="3600">
                <a:solidFill>
                  <a:schemeClr val="bg1"/>
                </a:solidFill>
              </a:rPr>
              <a:t>www.lawcom.govt.nz</a:t>
            </a:r>
            <a:r>
              <a:rPr lang="en-NZ" sz="3600" b="1">
                <a:solidFill>
                  <a:srgbClr val="FFC000"/>
                </a:solidFill>
              </a:rPr>
              <a:t>  </a:t>
            </a:r>
            <a:r>
              <a:rPr lang="en-NZ" sz="3600"/>
              <a:t>or email: </a:t>
            </a:r>
            <a:r>
              <a:rPr lang="en-NZ" sz="3600">
                <a:solidFill>
                  <a:schemeClr val="bg1"/>
                </a:solidFill>
              </a:rPr>
              <a:t>com@lawcom.govt.nz</a:t>
            </a:r>
            <a:endParaRPr lang="en-US"/>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14856" b="33998"/>
          <a:stretch/>
        </p:blipFill>
        <p:spPr>
          <a:xfrm>
            <a:off x="-14423" y="1171574"/>
            <a:ext cx="12450898" cy="2228851"/>
          </a:xfrm>
          <a:prstGeom prst="rect">
            <a:avLst/>
          </a:prstGeom>
        </p:spPr>
      </p:pic>
    </p:spTree>
    <p:extLst>
      <p:ext uri="{BB962C8B-B14F-4D97-AF65-F5344CB8AC3E}">
        <p14:creationId xmlns:p14="http://schemas.microsoft.com/office/powerpoint/2010/main" val="145012445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1_Title and Content">
    <p:bg>
      <p:bgPr>
        <a:solidFill>
          <a:schemeClr val="bg1"/>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274639" y="295274"/>
            <a:ext cx="11882384" cy="917575"/>
          </a:xfrm>
        </p:spPr>
        <p:txBody>
          <a:bodyPr/>
          <a:lstStyle>
            <a:lvl1pPr>
              <a:defRPr b="1"/>
            </a:lvl1pPr>
          </a:lstStyle>
          <a:p>
            <a:r>
              <a:rPr lang="en-US"/>
              <a:t>Click to edit Master title style</a:t>
            </a:r>
          </a:p>
        </p:txBody>
      </p:sp>
      <p:grpSp>
        <p:nvGrpSpPr>
          <p:cNvPr id="10" name="Group 9"/>
          <p:cNvGrpSpPr/>
          <p:nvPr/>
        </p:nvGrpSpPr>
        <p:grpSpPr>
          <a:xfrm>
            <a:off x="0" y="6273772"/>
            <a:ext cx="12421845" cy="718372"/>
            <a:chOff x="0" y="6273772"/>
            <a:chExt cx="12421845" cy="718372"/>
          </a:xfrm>
        </p:grpSpPr>
        <p:pic>
          <p:nvPicPr>
            <p:cNvPr id="8" name="Picture 7"/>
            <p:cNvPicPr>
              <a:picLocks noChangeAspect="1"/>
            </p:cNvPicPr>
            <p:nvPr userDrawn="1"/>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l="43175"/>
            <a:stretch/>
          </p:blipFill>
          <p:spPr>
            <a:xfrm>
              <a:off x="10133237" y="6273772"/>
              <a:ext cx="2288608" cy="718372"/>
            </a:xfrm>
            <a:prstGeom prst="rect">
              <a:avLst/>
            </a:prstGeom>
          </p:spPr>
        </p:pic>
        <p:grpSp>
          <p:nvGrpSpPr>
            <p:cNvPr id="5" name="Group 4"/>
            <p:cNvGrpSpPr/>
            <p:nvPr userDrawn="1"/>
          </p:nvGrpSpPr>
          <p:grpSpPr>
            <a:xfrm>
              <a:off x="0" y="6273772"/>
              <a:ext cx="10147868" cy="718372"/>
              <a:chOff x="-1" y="6269010"/>
              <a:chExt cx="10500935" cy="723134"/>
            </a:xfrm>
          </p:grpSpPr>
          <p:pic>
            <p:nvPicPr>
              <p:cNvPr id="2" name="Picture 1"/>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 y="6269010"/>
                <a:ext cx="4027471" cy="718372"/>
              </a:xfrm>
              <a:prstGeom prst="rect">
                <a:avLst/>
              </a:prstGeom>
            </p:spPr>
          </p:pic>
          <p:pic>
            <p:nvPicPr>
              <p:cNvPr id="7" name="Picture 6"/>
              <p:cNvPicPr>
                <a:picLocks noChangeAspect="1"/>
              </p:cNvPicPr>
              <p:nvPr userDrawn="1"/>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l="16139" r="2041"/>
              <a:stretch/>
            </p:blipFill>
            <p:spPr>
              <a:xfrm>
                <a:off x="3929063" y="6271391"/>
                <a:ext cx="3295272" cy="718372"/>
              </a:xfrm>
              <a:prstGeom prst="rect">
                <a:avLst/>
              </a:prstGeom>
            </p:spPr>
          </p:pic>
          <p:pic>
            <p:nvPicPr>
              <p:cNvPr id="9" name="Picture 8"/>
              <p:cNvPicPr>
                <a:picLocks noChangeAspect="1"/>
              </p:cNvPicPr>
              <p:nvPr userDrawn="1"/>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l="16139" r="2041"/>
              <a:stretch/>
            </p:blipFill>
            <p:spPr>
              <a:xfrm>
                <a:off x="7205662" y="6273772"/>
                <a:ext cx="3295272" cy="718372"/>
              </a:xfrm>
              <a:prstGeom prst="rect">
                <a:avLst/>
              </a:prstGeom>
            </p:spPr>
          </p:pic>
        </p:grpSp>
      </p:grpSp>
      <p:sp>
        <p:nvSpPr>
          <p:cNvPr id="12" name="Content Placeholder 2"/>
          <p:cNvSpPr>
            <a:spLocks noGrp="1"/>
          </p:cNvSpPr>
          <p:nvPr>
            <p:ph idx="1"/>
          </p:nvPr>
        </p:nvSpPr>
        <p:spPr>
          <a:xfrm>
            <a:off x="295275" y="1381126"/>
            <a:ext cx="11849100" cy="4800599"/>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13" name="Slide Number Placeholder 2"/>
          <p:cNvSpPr>
            <a:spLocks noGrp="1"/>
          </p:cNvSpPr>
          <p:nvPr>
            <p:ph type="sldNum" sz="quarter" idx="4"/>
          </p:nvPr>
        </p:nvSpPr>
        <p:spPr>
          <a:xfrm>
            <a:off x="11734800" y="292100"/>
            <a:ext cx="412749" cy="371475"/>
          </a:xfrm>
          <a:prstGeom prst="rect">
            <a:avLst/>
          </a:prstGeom>
        </p:spPr>
        <p:txBody>
          <a:bodyPr vert="horz" lIns="91440" tIns="45720" rIns="91440" bIns="45720" rtlCol="0" anchor="ctr"/>
          <a:lstStyle>
            <a:lvl1pPr algn="r">
              <a:defRPr sz="1200">
                <a:solidFill>
                  <a:schemeClr val="tx1">
                    <a:tint val="75000"/>
                  </a:schemeClr>
                </a:solidFill>
              </a:defRPr>
            </a:lvl1pPr>
          </a:lstStyle>
          <a:p>
            <a:fld id="{297853C6-A926-494E-8631-81588BCC91BB}" type="slidenum">
              <a:rPr lang="en-NZ" smtClean="0"/>
              <a:t>‹#›</a:t>
            </a:fld>
            <a:endParaRPr lang="en-NZ"/>
          </a:p>
        </p:txBody>
      </p:sp>
    </p:spTree>
    <p:extLst>
      <p:ext uri="{BB962C8B-B14F-4D97-AF65-F5344CB8AC3E}">
        <p14:creationId xmlns:p14="http://schemas.microsoft.com/office/powerpoint/2010/main" val="105841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3_Title and Content">
    <p:bg>
      <p:bgPr>
        <a:solidFill>
          <a:schemeClr val="bg1"/>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274639" y="295274"/>
            <a:ext cx="11882384" cy="917575"/>
          </a:xfrm>
        </p:spPr>
        <p:txBody>
          <a:bodyPr/>
          <a:lstStyle>
            <a:lvl1pPr>
              <a:defRPr b="1"/>
            </a:lvl1pPr>
          </a:lstStyle>
          <a:p>
            <a:r>
              <a:rPr lang="en-US"/>
              <a:t>Click to edit Master title style</a:t>
            </a:r>
          </a:p>
        </p:txBody>
      </p:sp>
      <p:grpSp>
        <p:nvGrpSpPr>
          <p:cNvPr id="10" name="Group 9"/>
          <p:cNvGrpSpPr/>
          <p:nvPr/>
        </p:nvGrpSpPr>
        <p:grpSpPr>
          <a:xfrm>
            <a:off x="0" y="6273772"/>
            <a:ext cx="12421845" cy="718372"/>
            <a:chOff x="0" y="6273772"/>
            <a:chExt cx="12421845" cy="718372"/>
          </a:xfrm>
        </p:grpSpPr>
        <p:pic>
          <p:nvPicPr>
            <p:cNvPr id="8" name="Picture 7"/>
            <p:cNvPicPr>
              <a:picLocks noChangeAspect="1"/>
            </p:cNvPicPr>
            <p:nvPr userDrawn="1"/>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l="43175"/>
            <a:stretch/>
          </p:blipFill>
          <p:spPr>
            <a:xfrm>
              <a:off x="10133237" y="6273772"/>
              <a:ext cx="2288608" cy="718372"/>
            </a:xfrm>
            <a:prstGeom prst="rect">
              <a:avLst/>
            </a:prstGeom>
          </p:spPr>
        </p:pic>
        <p:grpSp>
          <p:nvGrpSpPr>
            <p:cNvPr id="5" name="Group 4"/>
            <p:cNvGrpSpPr/>
            <p:nvPr userDrawn="1"/>
          </p:nvGrpSpPr>
          <p:grpSpPr>
            <a:xfrm>
              <a:off x="0" y="6273772"/>
              <a:ext cx="10147868" cy="718372"/>
              <a:chOff x="-1" y="6269010"/>
              <a:chExt cx="10500935" cy="723134"/>
            </a:xfrm>
          </p:grpSpPr>
          <p:pic>
            <p:nvPicPr>
              <p:cNvPr id="2" name="Picture 1"/>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 y="6269010"/>
                <a:ext cx="4027471" cy="718372"/>
              </a:xfrm>
              <a:prstGeom prst="rect">
                <a:avLst/>
              </a:prstGeom>
            </p:spPr>
          </p:pic>
          <p:pic>
            <p:nvPicPr>
              <p:cNvPr id="7" name="Picture 6"/>
              <p:cNvPicPr>
                <a:picLocks noChangeAspect="1"/>
              </p:cNvPicPr>
              <p:nvPr userDrawn="1"/>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l="16139" r="2041"/>
              <a:stretch/>
            </p:blipFill>
            <p:spPr>
              <a:xfrm>
                <a:off x="3929063" y="6271391"/>
                <a:ext cx="3295272" cy="718372"/>
              </a:xfrm>
              <a:prstGeom prst="rect">
                <a:avLst/>
              </a:prstGeom>
            </p:spPr>
          </p:pic>
          <p:pic>
            <p:nvPicPr>
              <p:cNvPr id="9" name="Picture 8"/>
              <p:cNvPicPr>
                <a:picLocks noChangeAspect="1"/>
              </p:cNvPicPr>
              <p:nvPr userDrawn="1"/>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l="16139" r="2041"/>
              <a:stretch/>
            </p:blipFill>
            <p:spPr>
              <a:xfrm>
                <a:off x="7205662" y="6273772"/>
                <a:ext cx="3295272" cy="718372"/>
              </a:xfrm>
              <a:prstGeom prst="rect">
                <a:avLst/>
              </a:prstGeom>
            </p:spPr>
          </p:pic>
        </p:grpSp>
      </p:grpSp>
      <p:sp>
        <p:nvSpPr>
          <p:cNvPr id="15" name="Content Placeholder 2"/>
          <p:cNvSpPr>
            <a:spLocks noGrp="1"/>
          </p:cNvSpPr>
          <p:nvPr>
            <p:ph idx="1"/>
          </p:nvPr>
        </p:nvSpPr>
        <p:spPr>
          <a:xfrm>
            <a:off x="295275" y="1381126"/>
            <a:ext cx="5724525" cy="4800599"/>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17" name="Content Placeholder 2"/>
          <p:cNvSpPr>
            <a:spLocks noGrp="1"/>
          </p:cNvSpPr>
          <p:nvPr>
            <p:ph idx="10"/>
          </p:nvPr>
        </p:nvSpPr>
        <p:spPr>
          <a:xfrm>
            <a:off x="6438899" y="1381126"/>
            <a:ext cx="5705475" cy="4800599"/>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18" name="Slide Number Placeholder 2"/>
          <p:cNvSpPr>
            <a:spLocks noGrp="1"/>
          </p:cNvSpPr>
          <p:nvPr>
            <p:ph type="sldNum" sz="quarter" idx="4"/>
          </p:nvPr>
        </p:nvSpPr>
        <p:spPr>
          <a:xfrm>
            <a:off x="11734800" y="292100"/>
            <a:ext cx="412749" cy="371475"/>
          </a:xfrm>
          <a:prstGeom prst="rect">
            <a:avLst/>
          </a:prstGeom>
        </p:spPr>
        <p:txBody>
          <a:bodyPr vert="horz" lIns="91440" tIns="45720" rIns="91440" bIns="45720" rtlCol="0" anchor="ctr"/>
          <a:lstStyle>
            <a:lvl1pPr algn="r">
              <a:defRPr sz="1200">
                <a:solidFill>
                  <a:schemeClr val="tx1">
                    <a:tint val="75000"/>
                  </a:schemeClr>
                </a:solidFill>
              </a:defRPr>
            </a:lvl1pPr>
          </a:lstStyle>
          <a:p>
            <a:fld id="{297853C6-A926-494E-8631-81588BCC91BB}" type="slidenum">
              <a:rPr lang="en-NZ" smtClean="0"/>
              <a:t>‹#›</a:t>
            </a:fld>
            <a:endParaRPr lang="en-NZ"/>
          </a:p>
        </p:txBody>
      </p:sp>
    </p:spTree>
    <p:extLst>
      <p:ext uri="{BB962C8B-B14F-4D97-AF65-F5344CB8AC3E}">
        <p14:creationId xmlns:p14="http://schemas.microsoft.com/office/powerpoint/2010/main" val="712787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Closing logo slide">
    <p:spTree>
      <p:nvGrpSpPr>
        <p:cNvPr id="1" name=""/>
        <p:cNvGrpSpPr/>
        <p:nvPr/>
      </p:nvGrpSpPr>
      <p:grpSpPr>
        <a:xfrm>
          <a:off x="0" y="0"/>
          <a:ext cx="0" cy="0"/>
          <a:chOff x="0" y="0"/>
          <a:chExt cx="0" cy="0"/>
        </a:xfrm>
      </p:grpSpPr>
      <p:sp>
        <p:nvSpPr>
          <p:cNvPr id="2" name="Text Box 3"/>
          <p:cNvSpPr txBox="1">
            <a:spLocks noChangeArrowheads="1"/>
          </p:cNvSpPr>
          <p:nvPr/>
        </p:nvSpPr>
        <p:spPr bwMode="blackWhite">
          <a:xfrm>
            <a:off x="274639" y="6220609"/>
            <a:ext cx="4572000" cy="530915"/>
          </a:xfrm>
          <a:prstGeom prst="rect">
            <a:avLst/>
          </a:prstGeom>
          <a:noFill/>
          <a:ln w="12700">
            <a:noFill/>
            <a:miter lim="800000"/>
            <a:headEnd type="none" w="sm" len="sm"/>
            <a:tailEnd type="none" w="sm" len="sm"/>
          </a:ln>
          <a:effectLst/>
        </p:spPr>
        <p:txBody>
          <a:bodyPr vert="horz" wrap="square" lIns="182880" tIns="182880" rIns="182880" bIns="182880" numCol="1" anchor="t" anchorCtr="0" compatLnSpc="1">
            <a:prstTxWarp prst="textNoShape">
              <a:avLst/>
            </a:prstTxWarp>
            <a:spAutoFit/>
          </a:bodyPr>
          <a:lstStyle/>
          <a:p>
            <a:pPr defTabSz="932290" eaLnBrk="0" hangingPunct="0"/>
            <a:r>
              <a:rPr lang="en-US" sz="1050">
                <a:gradFill>
                  <a:gsLst>
                    <a:gs pos="0">
                      <a:schemeClr val="tx1"/>
                    </a:gs>
                    <a:gs pos="100000">
                      <a:schemeClr val="tx1"/>
                    </a:gs>
                  </a:gsLst>
                  <a:lin ang="5400000" scaled="0"/>
                </a:gradFill>
                <a:cs typeface="Segoe UI" pitchFamily="34" charset="0"/>
              </a:rPr>
              <a:t>© Copyright NZ</a:t>
            </a:r>
            <a:r>
              <a:rPr lang="en-US" sz="1050" baseline="0">
                <a:gradFill>
                  <a:gsLst>
                    <a:gs pos="0">
                      <a:schemeClr val="tx1"/>
                    </a:gs>
                    <a:gs pos="100000">
                      <a:schemeClr val="tx1"/>
                    </a:gs>
                  </a:gsLst>
                  <a:lin ang="5400000" scaled="0"/>
                </a:gradFill>
                <a:cs typeface="Segoe UI" pitchFamily="34" charset="0"/>
              </a:rPr>
              <a:t> Law Commission</a:t>
            </a:r>
            <a:r>
              <a:rPr lang="en-US" sz="1050">
                <a:gradFill>
                  <a:gsLst>
                    <a:gs pos="0">
                      <a:schemeClr val="tx1"/>
                    </a:gs>
                    <a:gs pos="100000">
                      <a:schemeClr val="tx1"/>
                    </a:gs>
                  </a:gsLst>
                  <a:lin ang="5400000" scaled="0"/>
                </a:gradFill>
                <a:cs typeface="Segoe UI" pitchFamily="34" charset="0"/>
              </a:rPr>
              <a:t>. All rights reserved. </a:t>
            </a:r>
            <a:endParaRPr lang="en-US" sz="700">
              <a:gradFill>
                <a:gsLst>
                  <a:gs pos="0">
                    <a:schemeClr val="tx1"/>
                  </a:gs>
                  <a:gs pos="100000">
                    <a:schemeClr val="tx1"/>
                  </a:gs>
                </a:gsLst>
                <a:lin ang="5400000" scaled="0"/>
              </a:gradFill>
              <a:cs typeface="Segoe UI" pitchFamily="34" charset="0"/>
            </a:endParaRPr>
          </a:p>
        </p:txBody>
      </p:sp>
      <p:pic>
        <p:nvPicPr>
          <p:cNvPr id="4" name="MS logo white - EMF"/>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black">
          <a:xfrm>
            <a:off x="470776" y="315040"/>
            <a:ext cx="1415660" cy="568539"/>
          </a:xfrm>
          <a:prstGeom prst="rect">
            <a:avLst/>
          </a:prstGeom>
        </p:spPr>
      </p:pic>
      <p:sp>
        <p:nvSpPr>
          <p:cNvPr id="5" name="Title 1"/>
          <p:cNvSpPr>
            <a:spLocks noGrp="1"/>
          </p:cNvSpPr>
          <p:nvPr>
            <p:ph type="title" hasCustomPrompt="1"/>
          </p:nvPr>
        </p:nvSpPr>
        <p:spPr>
          <a:xfrm>
            <a:off x="267426" y="3630612"/>
            <a:ext cx="11887200" cy="2456057"/>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NZ" sz="3600"/>
              <a:t>The Law Commission is an Independent Crown Entity. Its function is to keep New Zealand's law under review, and to make recommendations for the reform and development of the law. </a:t>
            </a:r>
            <a:br>
              <a:rPr lang="en-NZ" sz="3600"/>
            </a:br>
            <a:br>
              <a:rPr lang="en-NZ" sz="2000"/>
            </a:br>
            <a:r>
              <a:rPr lang="en-NZ" sz="3600"/>
              <a:t>Visit us at: </a:t>
            </a:r>
            <a:r>
              <a:rPr lang="en-NZ" sz="3600">
                <a:solidFill>
                  <a:schemeClr val="bg1"/>
                </a:solidFill>
              </a:rPr>
              <a:t>www.lawcom.govt.nz</a:t>
            </a:r>
            <a:r>
              <a:rPr lang="en-NZ" sz="3600" b="1">
                <a:solidFill>
                  <a:srgbClr val="FFC000"/>
                </a:solidFill>
              </a:rPr>
              <a:t>  </a:t>
            </a:r>
            <a:r>
              <a:rPr lang="en-NZ" sz="3600"/>
              <a:t>or email: </a:t>
            </a:r>
            <a:r>
              <a:rPr lang="en-NZ" sz="3600">
                <a:solidFill>
                  <a:schemeClr val="bg1"/>
                </a:solidFill>
              </a:rPr>
              <a:t>com@lawcom.govt.nz</a:t>
            </a:r>
            <a:endParaRPr lang="en-US"/>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14856" b="33998"/>
          <a:stretch/>
        </p:blipFill>
        <p:spPr>
          <a:xfrm>
            <a:off x="-14423" y="1171574"/>
            <a:ext cx="12450898" cy="2228851"/>
          </a:xfrm>
          <a:prstGeom prst="rect">
            <a:avLst/>
          </a:prstGeom>
        </p:spPr>
      </p:pic>
    </p:spTree>
    <p:extLst>
      <p:ext uri="{BB962C8B-B14F-4D97-AF65-F5344CB8AC3E}">
        <p14:creationId xmlns:p14="http://schemas.microsoft.com/office/powerpoint/2010/main" val="394411027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Walkin (event nam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23" y="1200465"/>
            <a:ext cx="12450898" cy="4357814"/>
          </a:xfrm>
          <a:prstGeom prst="rect">
            <a:avLst/>
          </a:prstGeom>
        </p:spPr>
      </p:pic>
      <p:pic>
        <p:nvPicPr>
          <p:cNvPr id="6" name="MS logo white - EM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white">
          <a:xfrm>
            <a:off x="799543" y="479424"/>
            <a:ext cx="1134251" cy="455523"/>
          </a:xfrm>
          <a:prstGeom prst="rect">
            <a:avLst/>
          </a:prstGeom>
        </p:spPr>
      </p:pic>
      <p:sp>
        <p:nvSpPr>
          <p:cNvPr id="7" name="Title 1">
            <a:extLst>
              <a:ext uri="{FF2B5EF4-FFF2-40B4-BE49-F238E27FC236}">
                <a16:creationId xmlns:a16="http://schemas.microsoft.com/office/drawing/2014/main" id="{B623F486-8AFC-40FD-959A-B112D012E999}"/>
              </a:ext>
            </a:extLst>
          </p:cNvPr>
          <p:cNvSpPr txBox="1">
            <a:spLocks/>
          </p:cNvSpPr>
          <p:nvPr userDrawn="1"/>
        </p:nvSpPr>
        <p:spPr>
          <a:xfrm>
            <a:off x="386735" y="5462287"/>
            <a:ext cx="11663004" cy="1714842"/>
          </a:xfrm>
          <a:prstGeom prst="rect">
            <a:avLst/>
          </a:prstGeom>
          <a:noFill/>
        </p:spPr>
        <p:txBody>
          <a:bodyPr vert="horz" wrap="square" lIns="146304" tIns="91440" rIns="146304" bIns="91440" rtlCol="0" anchor="t" anchorCtr="0">
            <a:noAutofit/>
          </a:bodyPr>
          <a:lstStyle>
            <a:lvl1pPr algn="ctr" defTabSz="932742" rtl="0" eaLnBrk="1" latinLnBrk="0" hangingPunct="1">
              <a:lnSpc>
                <a:spcPct val="90000"/>
              </a:lnSpc>
              <a:spcBef>
                <a:spcPct val="0"/>
              </a:spcBef>
              <a:buNone/>
              <a:defRPr lang="en-US" sz="5400" b="1" kern="1200" cap="none" spc="-100" baseline="0">
                <a:ln w="3175">
                  <a:noFill/>
                </a:ln>
                <a:gradFill>
                  <a:gsLst>
                    <a:gs pos="62564">
                      <a:schemeClr val="tx1"/>
                    </a:gs>
                    <a:gs pos="55000">
                      <a:schemeClr val="tx1"/>
                    </a:gs>
                  </a:gsLst>
                  <a:lin ang="5400000" scaled="0"/>
                </a:gradFill>
                <a:effectLst/>
                <a:latin typeface="+mn-lt"/>
                <a:ea typeface="+mn-ea"/>
                <a:cs typeface="Segoe UI" pitchFamily="34" charset="0"/>
              </a:defRPr>
            </a:lvl1pPr>
          </a:lstStyle>
          <a:p>
            <a:pPr>
              <a:lnSpc>
                <a:spcPct val="150000"/>
              </a:lnSpc>
            </a:pPr>
            <a:r>
              <a:rPr lang="en-NZ" sz="2900" dirty="0">
                <a:solidFill>
                  <a:schemeClr val="tx1"/>
                </a:solidFill>
                <a:effectLst>
                  <a:outerShdw blurRad="38100" dist="38100" dir="2700000" algn="tl">
                    <a:srgbClr val="000000">
                      <a:alpha val="43137"/>
                    </a:srgbClr>
                  </a:outerShdw>
                </a:effectLst>
                <a:latin typeface="Segoe UI" panose="020B0502040204020203" pitchFamily="34" charset="0"/>
              </a:rPr>
              <a:t>Kia whanake ngā ture o Aotearoa mā te arotake motuhake</a:t>
            </a:r>
            <a:br>
              <a:rPr lang="en-NZ" sz="2900" dirty="0">
                <a:solidFill>
                  <a:schemeClr val="tx1"/>
                </a:solidFill>
                <a:effectLst>
                  <a:outerShdw blurRad="38100" dist="38100" dir="2700000" algn="tl">
                    <a:srgbClr val="000000">
                      <a:alpha val="43137"/>
                    </a:srgbClr>
                  </a:outerShdw>
                </a:effectLst>
                <a:latin typeface="Segoe UI" panose="020B0502040204020203" pitchFamily="34" charset="0"/>
              </a:rPr>
            </a:br>
            <a:r>
              <a:rPr lang="en-NZ" sz="2900" dirty="0">
                <a:solidFill>
                  <a:schemeClr val="tx1"/>
                </a:solidFill>
                <a:effectLst>
                  <a:outerShdw blurRad="38100" dist="38100" dir="2700000" algn="tl">
                    <a:srgbClr val="000000">
                      <a:alpha val="43137"/>
                    </a:srgbClr>
                  </a:outerShdw>
                </a:effectLst>
                <a:latin typeface="Segoe UI" panose="020B0502040204020203" pitchFamily="34" charset="0"/>
              </a:rPr>
              <a:t>Better law for Aotearoa New Zealand through independent review</a:t>
            </a:r>
            <a:endParaRPr lang="en-NZ" sz="2900" dirty="0">
              <a:solidFill>
                <a:schemeClr val="bg1"/>
              </a:solidFill>
              <a:latin typeface="Segoe UI" panose="020B0502040204020203" pitchFamily="34" charset="0"/>
            </a:endParaRPr>
          </a:p>
        </p:txBody>
      </p:sp>
    </p:spTree>
    <p:extLst>
      <p:ext uri="{BB962C8B-B14F-4D97-AF65-F5344CB8AC3E}">
        <p14:creationId xmlns:p14="http://schemas.microsoft.com/office/powerpoint/2010/main" val="52703811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70776" y="1735153"/>
            <a:ext cx="11663004" cy="2103422"/>
          </a:xfrm>
          <a:noFill/>
        </p:spPr>
        <p:txBody>
          <a:bodyPr lIns="146304" tIns="91440" rIns="146304" bIns="91440" anchor="t" anchorCtr="0"/>
          <a:lstStyle>
            <a:lvl1pPr>
              <a:defRPr sz="7200" b="1" spc="-100" baseline="0">
                <a:gradFill>
                  <a:gsLst>
                    <a:gs pos="62564">
                      <a:schemeClr val="tx1"/>
                    </a:gs>
                    <a:gs pos="55000">
                      <a:schemeClr val="tx1"/>
                    </a:gs>
                  </a:gsLst>
                  <a:lin ang="5400000" scaled="0"/>
                </a:gradFill>
                <a:latin typeface="+mj-lt"/>
              </a:defRPr>
            </a:lvl1pPr>
          </a:lstStyle>
          <a:p>
            <a:r>
              <a:rPr lang="en-US"/>
              <a:t>Presentation title</a:t>
            </a:r>
          </a:p>
        </p:txBody>
      </p:sp>
      <p:sp>
        <p:nvSpPr>
          <p:cNvPr id="5" name="Text Placeholder 4"/>
          <p:cNvSpPr>
            <a:spLocks noGrp="1"/>
          </p:cNvSpPr>
          <p:nvPr>
            <p:ph type="body" sz="quarter" idx="12" hasCustomPrompt="1"/>
          </p:nvPr>
        </p:nvSpPr>
        <p:spPr>
          <a:xfrm>
            <a:off x="1886436" y="4279636"/>
            <a:ext cx="10256352" cy="1828007"/>
          </a:xfrm>
          <a:noFill/>
        </p:spPr>
        <p:txBody>
          <a:bodyPr lIns="164592" tIns="109728" rIns="164592" bIns="109728">
            <a:noAutofit/>
          </a:bodyPr>
          <a:lstStyle>
            <a:lvl1pPr marL="0" indent="0" algn="l">
              <a:lnSpc>
                <a:spcPct val="150000"/>
              </a:lnSpc>
              <a:spcBef>
                <a:spcPts val="0"/>
              </a:spcBef>
              <a:buNone/>
              <a:defRPr sz="3200" spc="0" baseline="0">
                <a:solidFill>
                  <a:schemeClr val="bg1">
                    <a:lumMod val="50000"/>
                  </a:schemeClr>
                </a:solidFill>
                <a:latin typeface="+mj-lt"/>
              </a:defRPr>
            </a:lvl1pPr>
          </a:lstStyle>
          <a:p>
            <a:pPr lvl="0"/>
            <a:r>
              <a:rPr lang="en-US"/>
              <a:t>Speaker name</a:t>
            </a:r>
          </a:p>
        </p:txBody>
      </p:sp>
      <p:pic>
        <p:nvPicPr>
          <p:cNvPr id="6" name="MS logo white - EM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black">
          <a:xfrm>
            <a:off x="470776" y="315040"/>
            <a:ext cx="1415660" cy="568539"/>
          </a:xfrm>
          <a:prstGeom prst="rect">
            <a:avLst/>
          </a:prstGeom>
        </p:spPr>
      </p:pic>
      <p:sp>
        <p:nvSpPr>
          <p:cNvPr id="3" name="Text Placeholder 2"/>
          <p:cNvSpPr>
            <a:spLocks noGrp="1"/>
          </p:cNvSpPr>
          <p:nvPr>
            <p:ph type="body" sz="quarter" idx="13" hasCustomPrompt="1"/>
          </p:nvPr>
        </p:nvSpPr>
        <p:spPr>
          <a:xfrm>
            <a:off x="7589838" y="296863"/>
            <a:ext cx="4572000" cy="517065"/>
          </a:xfrm>
        </p:spPr>
        <p:txBody>
          <a:bodyPr/>
          <a:lstStyle>
            <a:lvl1pPr marL="0" indent="0" algn="r">
              <a:buNone/>
              <a:defRPr sz="2400">
                <a:solidFill>
                  <a:srgbClr val="FFC000"/>
                </a:solidFill>
                <a:latin typeface="+mn-lt"/>
              </a:defRPr>
            </a:lvl1pPr>
            <a:lvl2pPr marL="228600" indent="0">
              <a:buNone/>
              <a:defRPr/>
            </a:lvl2pPr>
            <a:lvl3pPr marL="457200" indent="0">
              <a:buNone/>
              <a:defRPr/>
            </a:lvl3pPr>
            <a:lvl4pPr marL="685800" indent="0">
              <a:buNone/>
              <a:defRPr/>
            </a:lvl4pPr>
            <a:lvl5pPr marL="914400" indent="0">
              <a:buNone/>
              <a:defRPr/>
            </a:lvl5pPr>
          </a:lstStyle>
          <a:p>
            <a:pPr lvl="0"/>
            <a:r>
              <a:rPr lang="en-US"/>
              <a:t>Session code</a:t>
            </a:r>
          </a:p>
        </p:txBody>
      </p:sp>
    </p:spTree>
    <p:extLst>
      <p:ext uri="{BB962C8B-B14F-4D97-AF65-F5344CB8AC3E}">
        <p14:creationId xmlns:p14="http://schemas.microsoft.com/office/powerpoint/2010/main" val="110326630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Title Accent Color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0776" y="2125662"/>
            <a:ext cx="11691062" cy="1181862"/>
          </a:xfrm>
          <a:noFill/>
        </p:spPr>
        <p:txBody>
          <a:bodyPr wrap="square"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a:t>Section title</a:t>
            </a:r>
          </a:p>
        </p:txBody>
      </p:sp>
      <p:pic>
        <p:nvPicPr>
          <p:cNvPr id="3" name="MS logo white - EM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black">
          <a:xfrm>
            <a:off x="470776" y="315040"/>
            <a:ext cx="1415660" cy="568539"/>
          </a:xfrm>
          <a:prstGeom prst="rect">
            <a:avLst/>
          </a:prstGeom>
        </p:spPr>
      </p:pic>
    </p:spTree>
    <p:extLst>
      <p:ext uri="{BB962C8B-B14F-4D97-AF65-F5344CB8AC3E}">
        <p14:creationId xmlns:p14="http://schemas.microsoft.com/office/powerpoint/2010/main" val="202990362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15.xml"/><Relationship Id="rId7"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21.xml"/><Relationship Id="rId7" Type="http://schemas.openxmlformats.org/officeDocument/2006/relationships/theme" Target="../theme/theme4.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27.xml"/><Relationship Id="rId7" Type="http://schemas.openxmlformats.org/officeDocument/2006/relationships/theme" Target="../theme/theme5.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67A5B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a:t>Click to edit Master title style</a:t>
            </a:r>
          </a:p>
        </p:txBody>
      </p:sp>
      <p:sp>
        <p:nvSpPr>
          <p:cNvPr id="4" name="Text Placeholder 3"/>
          <p:cNvSpPr>
            <a:spLocks noGrp="1"/>
          </p:cNvSpPr>
          <p:nvPr>
            <p:ph type="body" idx="1"/>
          </p:nvPr>
        </p:nvSpPr>
        <p:spPr>
          <a:xfrm>
            <a:off x="274640" y="1212851"/>
            <a:ext cx="11887198" cy="2308324"/>
          </a:xfrm>
          <a:prstGeom prst="rect">
            <a:avLst/>
          </a:prstGeom>
        </p:spPr>
        <p:txBody>
          <a:bodyPr vert="horz" wrap="square" lIns="146304" tIns="91440" rIns="146304" bIns="9144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5400000">
            <a:off x="9371795" y="3072299"/>
            <a:ext cx="6995160" cy="849926"/>
          </a:xfrm>
          <a:prstGeom prst="rect">
            <a:avLst/>
          </a:prstGeom>
        </p:spPr>
      </p:pic>
    </p:spTree>
    <p:extLst>
      <p:ext uri="{BB962C8B-B14F-4D97-AF65-F5344CB8AC3E}">
        <p14:creationId xmlns:p14="http://schemas.microsoft.com/office/powerpoint/2010/main" val="4059602932"/>
      </p:ext>
    </p:extLst>
  </p:cSld>
  <p:clrMap bg1="lt1" tx1="dk1" bg2="lt2" tx2="dk2" accent1="accent1" accent2="accent2" accent3="accent3" accent4="accent4" accent5="accent5" accent6="accent6" hlink="hlink" folHlink="folHlink"/>
  <p:sldLayoutIdLst>
    <p:sldLayoutId id="2147484476" r:id="rId1"/>
    <p:sldLayoutId id="2147484478" r:id="rId2"/>
    <p:sldLayoutId id="2147484488" r:id="rId3"/>
    <p:sldLayoutId id="2147484496" r:id="rId4"/>
    <p:sldLayoutId id="2147484497" r:id="rId5"/>
    <p:sldLayoutId id="2147484493" r:id="rId6"/>
  </p:sldLayoutIdLst>
  <p:transition>
    <p:fade/>
  </p:transition>
  <p:hf hdr="0" ftr="0" dt="0"/>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2286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3600" kern="1200" spc="0" baseline="0">
          <a:gradFill>
            <a:gsLst>
              <a:gs pos="1250">
                <a:schemeClr val="tx1"/>
              </a:gs>
              <a:gs pos="100000">
                <a:schemeClr val="tx1"/>
              </a:gs>
            </a:gsLst>
            <a:lin ang="5400000" scaled="0"/>
          </a:gradFill>
          <a:latin typeface="+mj-lt"/>
          <a:ea typeface="+mn-ea"/>
          <a:cs typeface="+mn-cs"/>
        </a:defRPr>
      </a:lvl1pPr>
      <a:lvl2pPr marL="4572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mn-lt"/>
          <a:ea typeface="+mn-ea"/>
          <a:cs typeface="+mn-cs"/>
        </a:defRPr>
      </a:lvl2pPr>
      <a:lvl3pPr marL="6858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9144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200" kern="1200" spc="0" baseline="0">
          <a:gradFill>
            <a:gsLst>
              <a:gs pos="1250">
                <a:schemeClr val="tx1"/>
              </a:gs>
              <a:gs pos="100000">
                <a:schemeClr val="tx1"/>
              </a:gs>
            </a:gsLst>
            <a:lin ang="5400000" scaled="0"/>
          </a:gradFill>
          <a:latin typeface="+mn-lt"/>
          <a:ea typeface="+mn-ea"/>
          <a:cs typeface="+mn-cs"/>
        </a:defRPr>
      </a:lvl4pPr>
      <a:lvl5pPr marL="11430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2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6BA53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a:t>Click to edit Master title style</a:t>
            </a:r>
          </a:p>
        </p:txBody>
      </p:sp>
      <p:sp>
        <p:nvSpPr>
          <p:cNvPr id="4" name="Text Placeholder 3"/>
          <p:cNvSpPr>
            <a:spLocks noGrp="1"/>
          </p:cNvSpPr>
          <p:nvPr>
            <p:ph type="body" idx="1"/>
          </p:nvPr>
        </p:nvSpPr>
        <p:spPr>
          <a:xfrm>
            <a:off x="274640" y="1212851"/>
            <a:ext cx="11887198" cy="2308324"/>
          </a:xfrm>
          <a:prstGeom prst="rect">
            <a:avLst/>
          </a:prstGeom>
        </p:spPr>
        <p:txBody>
          <a:bodyPr vert="horz" wrap="square" lIns="146304" tIns="91440" rIns="146304" bIns="9144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rot="5400000">
            <a:off x="9371795" y="3072299"/>
            <a:ext cx="6995160" cy="849926"/>
          </a:xfrm>
          <a:prstGeom prst="rect">
            <a:avLst/>
          </a:prstGeom>
        </p:spPr>
      </p:pic>
    </p:spTree>
    <p:extLst>
      <p:ext uri="{BB962C8B-B14F-4D97-AF65-F5344CB8AC3E}">
        <p14:creationId xmlns:p14="http://schemas.microsoft.com/office/powerpoint/2010/main" val="2450060427"/>
      </p:ext>
    </p:extLst>
  </p:cSld>
  <p:clrMap bg1="lt1" tx1="dk1" bg2="lt2" tx2="dk2" accent1="accent1" accent2="accent2" accent3="accent3" accent4="accent4" accent5="accent5" accent6="accent6" hlink="hlink" folHlink="folHlink"/>
  <p:sldLayoutIdLst>
    <p:sldLayoutId id="2147484499" r:id="rId1"/>
    <p:sldLayoutId id="2147484500" r:id="rId2"/>
    <p:sldLayoutId id="2147484501" r:id="rId3"/>
    <p:sldLayoutId id="2147484502" r:id="rId4"/>
    <p:sldLayoutId id="2147484503" r:id="rId5"/>
    <p:sldLayoutId id="2147484504" r:id="rId6"/>
  </p:sldLayoutIdLst>
  <p:transition>
    <p:fade/>
  </p:transition>
  <p:hf hdr="0" ftr="0" dt="0"/>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2286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3600" kern="1200" spc="0" baseline="0">
          <a:gradFill>
            <a:gsLst>
              <a:gs pos="1250">
                <a:schemeClr val="tx1"/>
              </a:gs>
              <a:gs pos="100000">
                <a:schemeClr val="tx1"/>
              </a:gs>
            </a:gsLst>
            <a:lin ang="5400000" scaled="0"/>
          </a:gradFill>
          <a:latin typeface="+mj-lt"/>
          <a:ea typeface="+mn-ea"/>
          <a:cs typeface="+mn-cs"/>
        </a:defRPr>
      </a:lvl1pPr>
      <a:lvl2pPr marL="4572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mn-lt"/>
          <a:ea typeface="+mn-ea"/>
          <a:cs typeface="+mn-cs"/>
        </a:defRPr>
      </a:lvl2pPr>
      <a:lvl3pPr marL="6858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9144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200" kern="1200" spc="0" baseline="0">
          <a:gradFill>
            <a:gsLst>
              <a:gs pos="1250">
                <a:schemeClr val="tx1"/>
              </a:gs>
              <a:gs pos="100000">
                <a:schemeClr val="tx1"/>
              </a:gs>
            </a:gsLst>
            <a:lin ang="5400000" scaled="0"/>
          </a:gradFill>
          <a:latin typeface="+mn-lt"/>
          <a:ea typeface="+mn-ea"/>
          <a:cs typeface="+mn-cs"/>
        </a:defRPr>
      </a:lvl4pPr>
      <a:lvl5pPr marL="11430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2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C8716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a:t>Click to edit Master title style</a:t>
            </a:r>
          </a:p>
        </p:txBody>
      </p:sp>
      <p:sp>
        <p:nvSpPr>
          <p:cNvPr id="4" name="Text Placeholder 3"/>
          <p:cNvSpPr>
            <a:spLocks noGrp="1"/>
          </p:cNvSpPr>
          <p:nvPr>
            <p:ph type="body" idx="1"/>
          </p:nvPr>
        </p:nvSpPr>
        <p:spPr>
          <a:xfrm>
            <a:off x="274640" y="1212851"/>
            <a:ext cx="11887198" cy="2308324"/>
          </a:xfrm>
          <a:prstGeom prst="rect">
            <a:avLst/>
          </a:prstGeom>
        </p:spPr>
        <p:txBody>
          <a:bodyPr vert="horz" wrap="square" lIns="146304" tIns="91440" rIns="146304" bIns="9144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rot="5400000">
            <a:off x="9371795" y="3072299"/>
            <a:ext cx="6995160" cy="849926"/>
          </a:xfrm>
          <a:prstGeom prst="rect">
            <a:avLst/>
          </a:prstGeom>
        </p:spPr>
      </p:pic>
    </p:spTree>
    <p:extLst>
      <p:ext uri="{BB962C8B-B14F-4D97-AF65-F5344CB8AC3E}">
        <p14:creationId xmlns:p14="http://schemas.microsoft.com/office/powerpoint/2010/main" val="1379085830"/>
      </p:ext>
    </p:extLst>
  </p:cSld>
  <p:clrMap bg1="lt1" tx1="dk1" bg2="lt2" tx2="dk2" accent1="accent1" accent2="accent2" accent3="accent3" accent4="accent4" accent5="accent5" accent6="accent6" hlink="hlink" folHlink="folHlink"/>
  <p:sldLayoutIdLst>
    <p:sldLayoutId id="2147484506" r:id="rId1"/>
    <p:sldLayoutId id="2147484507" r:id="rId2"/>
    <p:sldLayoutId id="2147484508" r:id="rId3"/>
    <p:sldLayoutId id="2147484509" r:id="rId4"/>
    <p:sldLayoutId id="2147484510" r:id="rId5"/>
    <p:sldLayoutId id="2147484511" r:id="rId6"/>
  </p:sldLayoutIdLst>
  <p:transition>
    <p:fade/>
  </p:transition>
  <p:hf hdr="0" ftr="0" dt="0"/>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2286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3600" kern="1200" spc="0" baseline="0">
          <a:gradFill>
            <a:gsLst>
              <a:gs pos="1250">
                <a:schemeClr val="tx1"/>
              </a:gs>
              <a:gs pos="100000">
                <a:schemeClr val="tx1"/>
              </a:gs>
            </a:gsLst>
            <a:lin ang="5400000" scaled="0"/>
          </a:gradFill>
          <a:latin typeface="+mj-lt"/>
          <a:ea typeface="+mn-ea"/>
          <a:cs typeface="+mn-cs"/>
        </a:defRPr>
      </a:lvl1pPr>
      <a:lvl2pPr marL="4572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mn-lt"/>
          <a:ea typeface="+mn-ea"/>
          <a:cs typeface="+mn-cs"/>
        </a:defRPr>
      </a:lvl2pPr>
      <a:lvl3pPr marL="6858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9144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200" kern="1200" spc="0" baseline="0">
          <a:gradFill>
            <a:gsLst>
              <a:gs pos="1250">
                <a:schemeClr val="tx1"/>
              </a:gs>
              <a:gs pos="100000">
                <a:schemeClr val="tx1"/>
              </a:gs>
            </a:gsLst>
            <a:lin ang="5400000" scaled="0"/>
          </a:gradFill>
          <a:latin typeface="+mn-lt"/>
          <a:ea typeface="+mn-ea"/>
          <a:cs typeface="+mn-cs"/>
        </a:defRPr>
      </a:lvl4pPr>
      <a:lvl5pPr marL="11430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2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67A5B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a:t>Click to edit Master title style</a:t>
            </a:r>
          </a:p>
        </p:txBody>
      </p:sp>
      <p:sp>
        <p:nvSpPr>
          <p:cNvPr id="4" name="Text Placeholder 3"/>
          <p:cNvSpPr>
            <a:spLocks noGrp="1"/>
          </p:cNvSpPr>
          <p:nvPr>
            <p:ph type="body" idx="1"/>
          </p:nvPr>
        </p:nvSpPr>
        <p:spPr>
          <a:xfrm>
            <a:off x="274640" y="1212851"/>
            <a:ext cx="11887198" cy="2308324"/>
          </a:xfrm>
          <a:prstGeom prst="rect">
            <a:avLst/>
          </a:prstGeom>
        </p:spPr>
        <p:txBody>
          <a:bodyPr vert="horz" wrap="square" lIns="146304" tIns="91440" rIns="146304" bIns="9144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5400000">
            <a:off x="9371795" y="3072299"/>
            <a:ext cx="6995160" cy="849926"/>
          </a:xfrm>
          <a:prstGeom prst="rect">
            <a:avLst/>
          </a:prstGeom>
        </p:spPr>
      </p:pic>
    </p:spTree>
    <p:extLst>
      <p:ext uri="{BB962C8B-B14F-4D97-AF65-F5344CB8AC3E}">
        <p14:creationId xmlns:p14="http://schemas.microsoft.com/office/powerpoint/2010/main" val="4059602932"/>
      </p:ext>
    </p:extLst>
  </p:cSld>
  <p:clrMap bg1="lt1" tx1="dk1" bg2="lt2" tx2="dk2" accent1="accent1" accent2="accent2" accent3="accent3" accent4="accent4" accent5="accent5" accent6="accent6" hlink="hlink" folHlink="folHlink"/>
  <p:sldLayoutIdLst>
    <p:sldLayoutId id="2147484513" r:id="rId1"/>
    <p:sldLayoutId id="2147484514" r:id="rId2"/>
    <p:sldLayoutId id="2147484515" r:id="rId3"/>
    <p:sldLayoutId id="2147484516" r:id="rId4"/>
    <p:sldLayoutId id="2147484517" r:id="rId5"/>
    <p:sldLayoutId id="2147484518" r:id="rId6"/>
  </p:sldLayoutIdLst>
  <p:transition>
    <p:fade/>
  </p:transition>
  <p:hf hdr="0" ftr="0" dt="0"/>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2286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3600" kern="1200" spc="0" baseline="0">
          <a:gradFill>
            <a:gsLst>
              <a:gs pos="1250">
                <a:schemeClr val="tx1"/>
              </a:gs>
              <a:gs pos="100000">
                <a:schemeClr val="tx1"/>
              </a:gs>
            </a:gsLst>
            <a:lin ang="5400000" scaled="0"/>
          </a:gradFill>
          <a:latin typeface="+mj-lt"/>
          <a:ea typeface="+mn-ea"/>
          <a:cs typeface="+mn-cs"/>
        </a:defRPr>
      </a:lvl1pPr>
      <a:lvl2pPr marL="4572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mn-lt"/>
          <a:ea typeface="+mn-ea"/>
          <a:cs typeface="+mn-cs"/>
        </a:defRPr>
      </a:lvl2pPr>
      <a:lvl3pPr marL="6858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9144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200" kern="1200" spc="0" baseline="0">
          <a:gradFill>
            <a:gsLst>
              <a:gs pos="1250">
                <a:schemeClr val="tx1"/>
              </a:gs>
              <a:gs pos="100000">
                <a:schemeClr val="tx1"/>
              </a:gs>
            </a:gsLst>
            <a:lin ang="5400000" scaled="0"/>
          </a:gradFill>
          <a:latin typeface="+mn-lt"/>
          <a:ea typeface="+mn-ea"/>
          <a:cs typeface="+mn-cs"/>
        </a:defRPr>
      </a:lvl4pPr>
      <a:lvl5pPr marL="11430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2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67A5B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a:t>Click to edit Master title style</a:t>
            </a:r>
          </a:p>
        </p:txBody>
      </p:sp>
      <p:sp>
        <p:nvSpPr>
          <p:cNvPr id="4" name="Text Placeholder 3"/>
          <p:cNvSpPr>
            <a:spLocks noGrp="1"/>
          </p:cNvSpPr>
          <p:nvPr>
            <p:ph type="body" idx="1"/>
          </p:nvPr>
        </p:nvSpPr>
        <p:spPr>
          <a:xfrm>
            <a:off x="274640" y="1212851"/>
            <a:ext cx="11887198" cy="2308324"/>
          </a:xfrm>
          <a:prstGeom prst="rect">
            <a:avLst/>
          </a:prstGeom>
        </p:spPr>
        <p:txBody>
          <a:bodyPr vert="horz" wrap="square" lIns="146304" tIns="91440" rIns="146304" bIns="9144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5400000">
            <a:off x="9371795" y="3072299"/>
            <a:ext cx="6995160" cy="849926"/>
          </a:xfrm>
          <a:prstGeom prst="rect">
            <a:avLst/>
          </a:prstGeom>
        </p:spPr>
      </p:pic>
    </p:spTree>
    <p:extLst>
      <p:ext uri="{BB962C8B-B14F-4D97-AF65-F5344CB8AC3E}">
        <p14:creationId xmlns:p14="http://schemas.microsoft.com/office/powerpoint/2010/main" val="411909019"/>
      </p:ext>
    </p:extLst>
  </p:cSld>
  <p:clrMap bg1="lt1" tx1="dk1" bg2="lt2" tx2="dk2" accent1="accent1" accent2="accent2" accent3="accent3" accent4="accent4" accent5="accent5" accent6="accent6" hlink="hlink" folHlink="folHlink"/>
  <p:sldLayoutIdLst>
    <p:sldLayoutId id="2147484520" r:id="rId1"/>
    <p:sldLayoutId id="2147484521" r:id="rId2"/>
    <p:sldLayoutId id="2147484522" r:id="rId3"/>
    <p:sldLayoutId id="2147484523" r:id="rId4"/>
    <p:sldLayoutId id="2147484524" r:id="rId5"/>
    <p:sldLayoutId id="2147484525" r:id="rId6"/>
  </p:sldLayoutIdLst>
  <p:transition>
    <p:fade/>
  </p:transition>
  <p:hf hdr="0" ftr="0" dt="0"/>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2286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3600" kern="1200" spc="0" baseline="0">
          <a:gradFill>
            <a:gsLst>
              <a:gs pos="1250">
                <a:schemeClr val="tx1"/>
              </a:gs>
              <a:gs pos="100000">
                <a:schemeClr val="tx1"/>
              </a:gs>
            </a:gsLst>
            <a:lin ang="5400000" scaled="0"/>
          </a:gradFill>
          <a:latin typeface="+mj-lt"/>
          <a:ea typeface="+mn-ea"/>
          <a:cs typeface="+mn-cs"/>
        </a:defRPr>
      </a:lvl1pPr>
      <a:lvl2pPr marL="4572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mn-lt"/>
          <a:ea typeface="+mn-ea"/>
          <a:cs typeface="+mn-cs"/>
        </a:defRPr>
      </a:lvl2pPr>
      <a:lvl3pPr marL="6858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9144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200" kern="1200" spc="0" baseline="0">
          <a:gradFill>
            <a:gsLst>
              <a:gs pos="1250">
                <a:schemeClr val="tx1"/>
              </a:gs>
              <a:gs pos="100000">
                <a:schemeClr val="tx1"/>
              </a:gs>
            </a:gsLst>
            <a:lin ang="5400000" scaled="0"/>
          </a:gradFill>
          <a:latin typeface="+mn-lt"/>
          <a:ea typeface="+mn-ea"/>
          <a:cs typeface="+mn-cs"/>
        </a:defRPr>
      </a:lvl4pPr>
      <a:lvl5pPr marL="11430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2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244" y="5739867"/>
            <a:ext cx="11498195" cy="683218"/>
          </a:xfrm>
        </p:spPr>
        <p:txBody>
          <a:bodyPr/>
          <a:lstStyle/>
          <a:p>
            <a:r>
              <a:rPr lang="en-NZ" dirty="0">
                <a:cs typeface="Segoe UI"/>
              </a:rPr>
              <a:t>Independent advice on law reform</a:t>
            </a:r>
            <a:endParaRPr lang="en-NZ" dirty="0"/>
          </a:p>
        </p:txBody>
      </p:sp>
      <p:sp>
        <p:nvSpPr>
          <p:cNvPr id="6" name="TextBox 5">
            <a:extLst>
              <a:ext uri="{FF2B5EF4-FFF2-40B4-BE49-F238E27FC236}">
                <a16:creationId xmlns:a16="http://schemas.microsoft.com/office/drawing/2014/main" id="{728E32AA-AE3D-65BE-8095-BFC8789ABE35}"/>
              </a:ext>
            </a:extLst>
          </p:cNvPr>
          <p:cNvSpPr txBox="1"/>
          <p:nvPr/>
        </p:nvSpPr>
        <p:spPr>
          <a:xfrm>
            <a:off x="2875004" y="115497"/>
            <a:ext cx="6557319" cy="923330"/>
          </a:xfrm>
          <a:prstGeom prst="rect">
            <a:avLst/>
          </a:prstGeom>
          <a:noFill/>
        </p:spPr>
        <p:txBody>
          <a:bodyPr wrap="square">
            <a:spAutoFit/>
          </a:bodyPr>
          <a:lstStyle/>
          <a:p>
            <a:r>
              <a:rPr kumimoji="0" lang="en-US" sz="5400" b="1" i="0" u="none" strike="noStrike" kern="1200" cap="none" spc="-100" normalizeH="0" baseline="0" noProof="0" dirty="0">
                <a:ln w="3175">
                  <a:noFill/>
                </a:ln>
                <a:gradFill>
                  <a:gsLst>
                    <a:gs pos="62564">
                      <a:srgbClr val="FFFFFF"/>
                    </a:gs>
                    <a:gs pos="55000">
                      <a:srgbClr val="FFFFFF"/>
                    </a:gs>
                  </a:gsLst>
                  <a:lin ang="5400000" scaled="0"/>
                </a:gradFill>
                <a:effectLst/>
                <a:uLnTx/>
                <a:uFillTx/>
                <a:latin typeface="Segoe UI Semilight"/>
                <a:ea typeface="+mn-ea"/>
                <a:cs typeface="Segoe UI" pitchFamily="34" charset="0"/>
              </a:rPr>
              <a:t>Tikanga Māori Project</a:t>
            </a:r>
            <a:endParaRPr lang="en-NZ" dirty="0"/>
          </a:p>
        </p:txBody>
      </p:sp>
    </p:spTree>
    <p:extLst>
      <p:ext uri="{BB962C8B-B14F-4D97-AF65-F5344CB8AC3E}">
        <p14:creationId xmlns:p14="http://schemas.microsoft.com/office/powerpoint/2010/main" val="3953243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NZ" sz="5400" b="1" dirty="0">
                <a:solidFill>
                  <a:schemeClr val="bg1"/>
                </a:solidFill>
              </a:rPr>
              <a:t>Mauri, utu and ea</a:t>
            </a:r>
          </a:p>
        </p:txBody>
      </p:sp>
      <p:sp>
        <p:nvSpPr>
          <p:cNvPr id="5" name="Slide Number Placeholder 4"/>
          <p:cNvSpPr>
            <a:spLocks noGrp="1"/>
          </p:cNvSpPr>
          <p:nvPr>
            <p:ph type="sldNum" sz="quarter" idx="4"/>
          </p:nvPr>
        </p:nvSpPr>
        <p:spPr>
          <a:prstGeom prst="rect">
            <a:avLst/>
          </a:prstGeom>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r>
              <a:rPr kumimoji="0" lang="mi-NZ" sz="1200" b="0" i="0" u="none" strike="noStrike" kern="1200" cap="none" spc="0" normalizeH="0" baseline="0" noProof="0">
                <a:ln>
                  <a:noFill/>
                </a:ln>
                <a:solidFill>
                  <a:srgbClr val="353535">
                    <a:tint val="75000"/>
                  </a:srgbClr>
                </a:solidFill>
                <a:effectLst/>
                <a:uLnTx/>
                <a:uFillTx/>
                <a:latin typeface="Segoe UI Semilight"/>
                <a:ea typeface="+mn-ea"/>
                <a:cs typeface="+mn-cs"/>
              </a:rPr>
              <a:t>3</a:t>
            </a:r>
            <a:endParaRPr kumimoji="0" lang="en-NZ" sz="1200" b="0" i="0" u="none" strike="noStrike" kern="1200" cap="none" spc="0" normalizeH="0" baseline="0" noProof="0" dirty="0">
              <a:ln>
                <a:noFill/>
              </a:ln>
              <a:solidFill>
                <a:srgbClr val="353535">
                  <a:tint val="75000"/>
                </a:srgbClr>
              </a:solidFill>
              <a:effectLst/>
              <a:uLnTx/>
              <a:uFillTx/>
              <a:latin typeface="Segoe UI Semilight"/>
              <a:ea typeface="+mn-ea"/>
              <a:cs typeface="+mn-cs"/>
            </a:endParaRPr>
          </a:p>
        </p:txBody>
      </p:sp>
      <p:sp>
        <p:nvSpPr>
          <p:cNvPr id="4" name="Content Placeholder 3">
            <a:extLst>
              <a:ext uri="{FF2B5EF4-FFF2-40B4-BE49-F238E27FC236}">
                <a16:creationId xmlns:a16="http://schemas.microsoft.com/office/drawing/2014/main" id="{451EC2E0-340D-5AA5-3EC6-594E21CA3208}"/>
              </a:ext>
            </a:extLst>
          </p:cNvPr>
          <p:cNvSpPr>
            <a:spLocks noGrp="1"/>
          </p:cNvSpPr>
          <p:nvPr>
            <p:ph idx="1"/>
          </p:nvPr>
        </p:nvSpPr>
        <p:spPr>
          <a:xfrm>
            <a:off x="755367" y="1410584"/>
            <a:ext cx="10270595" cy="6844951"/>
          </a:xfrm>
        </p:spPr>
        <p:txBody>
          <a:bodyPr vert="horz" wrap="square" lIns="146304" tIns="91440" rIns="146304" bIns="91440" rtlCol="0" anchor="t">
            <a:spAutoFit/>
          </a:bodyPr>
          <a:lstStyle/>
          <a:p>
            <a:pPr marL="0" indent="0">
              <a:buNone/>
            </a:pPr>
            <a:r>
              <a:rPr lang="en-NZ" dirty="0">
                <a:solidFill>
                  <a:schemeClr val="bg1"/>
                </a:solidFill>
              </a:rPr>
              <a:t>Prescriptive concepts of balance and equilibrium:</a:t>
            </a:r>
          </a:p>
          <a:p>
            <a:pPr marL="0" indent="0">
              <a:buNone/>
            </a:pPr>
            <a:endParaRPr lang="en-NZ" dirty="0">
              <a:solidFill>
                <a:schemeClr val="bg1"/>
              </a:solidFill>
            </a:endParaRPr>
          </a:p>
          <a:p>
            <a:pPr marL="0" indent="0">
              <a:buNone/>
            </a:pPr>
            <a:r>
              <a:rPr lang="en-NZ" dirty="0">
                <a:solidFill>
                  <a:schemeClr val="bg1"/>
                </a:solidFill>
              </a:rPr>
              <a:t>	</a:t>
            </a:r>
            <a:r>
              <a:rPr lang="en-NZ" sz="2800" dirty="0">
                <a:solidFill>
                  <a:schemeClr val="bg1"/>
                </a:solidFill>
              </a:rPr>
              <a:t>Mauri – life force or essence </a:t>
            </a:r>
          </a:p>
          <a:p>
            <a:pPr marL="0" indent="0">
              <a:buNone/>
            </a:pPr>
            <a:r>
              <a:rPr lang="en-NZ" sz="2800" dirty="0">
                <a:solidFill>
                  <a:schemeClr val="bg1"/>
                </a:solidFill>
              </a:rPr>
              <a:t>	</a:t>
            </a:r>
          </a:p>
          <a:p>
            <a:pPr marL="0" indent="0">
              <a:buNone/>
            </a:pPr>
            <a:r>
              <a:rPr lang="en-NZ" sz="2800" dirty="0">
                <a:solidFill>
                  <a:schemeClr val="bg1"/>
                </a:solidFill>
              </a:rPr>
              <a:t>	Utu – principle of reciprocity</a:t>
            </a:r>
          </a:p>
          <a:p>
            <a:pPr marL="0" indent="0">
              <a:buNone/>
            </a:pPr>
            <a:endParaRPr lang="en-NZ" sz="2800" dirty="0">
              <a:solidFill>
                <a:schemeClr val="bg1"/>
              </a:solidFill>
            </a:endParaRPr>
          </a:p>
          <a:p>
            <a:pPr marL="0" indent="0">
              <a:buNone/>
            </a:pPr>
            <a:r>
              <a:rPr lang="en-NZ" sz="2800" dirty="0">
                <a:solidFill>
                  <a:schemeClr val="bg1"/>
                </a:solidFill>
              </a:rPr>
              <a:t>	Ea -  conditions have been met, issues resolved</a:t>
            </a:r>
            <a:endParaRPr lang="en-NZ" dirty="0">
              <a:solidFill>
                <a:schemeClr val="bg1"/>
              </a:solidFill>
            </a:endParaRPr>
          </a:p>
          <a:p>
            <a:pPr marL="0" indent="0">
              <a:buNone/>
            </a:pPr>
            <a:endParaRPr lang="en-NZ" dirty="0">
              <a:solidFill>
                <a:schemeClr val="bg1"/>
              </a:solidFill>
            </a:endParaRPr>
          </a:p>
          <a:p>
            <a:pPr marL="0" indent="0">
              <a:buNone/>
            </a:pPr>
            <a:endParaRPr lang="en-NZ" dirty="0">
              <a:solidFill>
                <a:schemeClr val="bg1"/>
              </a:solidFill>
            </a:endParaRPr>
          </a:p>
          <a:p>
            <a:pPr marL="0" indent="0">
              <a:buNone/>
            </a:pPr>
            <a:endParaRPr lang="en-NZ" dirty="0">
              <a:solidFill>
                <a:schemeClr val="bg1"/>
              </a:solidFill>
            </a:endParaRPr>
          </a:p>
          <a:p>
            <a:pPr marL="0" indent="0">
              <a:buNone/>
            </a:pPr>
            <a:endParaRPr lang="en-NZ" sz="3600" dirty="0">
              <a:solidFill>
                <a:schemeClr val="bg1"/>
              </a:solidFill>
            </a:endParaRPr>
          </a:p>
          <a:p>
            <a:pPr marL="0" indent="0">
              <a:buNone/>
            </a:pPr>
            <a:endParaRPr lang="en-NZ" dirty="0">
              <a:solidFill>
                <a:schemeClr val="bg1"/>
              </a:solidFill>
            </a:endParaRPr>
          </a:p>
        </p:txBody>
      </p:sp>
    </p:spTree>
    <p:extLst>
      <p:ext uri="{BB962C8B-B14F-4D97-AF65-F5344CB8AC3E}">
        <p14:creationId xmlns:p14="http://schemas.microsoft.com/office/powerpoint/2010/main" val="547286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sz="5400" b="1" dirty="0">
                <a:solidFill>
                  <a:schemeClr val="bg1"/>
                </a:solidFill>
              </a:rPr>
              <a:t>Mana, tapu and noa</a:t>
            </a:r>
            <a:endParaRPr lang="en-NZ" sz="5400" b="1" dirty="0">
              <a:solidFill>
                <a:schemeClr val="bg1"/>
              </a:solidFill>
            </a:endParaRPr>
          </a:p>
        </p:txBody>
      </p:sp>
      <p:sp>
        <p:nvSpPr>
          <p:cNvPr id="5" name="Slide Number Placeholder 4"/>
          <p:cNvSpPr>
            <a:spLocks noGrp="1"/>
          </p:cNvSpPr>
          <p:nvPr>
            <p:ph type="sldNum" sz="quarter" idx="4"/>
          </p:nvPr>
        </p:nvSpPr>
        <p:spPr>
          <a:prstGeom prst="rect">
            <a:avLst/>
          </a:prstGeom>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r>
              <a:rPr kumimoji="0" lang="mi-NZ" sz="1200" b="0" i="0" u="none" strike="noStrike" kern="1200" cap="none" spc="0" normalizeH="0" baseline="0" noProof="0">
                <a:ln>
                  <a:noFill/>
                </a:ln>
                <a:solidFill>
                  <a:srgbClr val="353535">
                    <a:tint val="75000"/>
                  </a:srgbClr>
                </a:solidFill>
                <a:effectLst/>
                <a:uLnTx/>
                <a:uFillTx/>
                <a:latin typeface="Segoe UI Semilight"/>
                <a:ea typeface="+mn-ea"/>
                <a:cs typeface="+mn-cs"/>
              </a:rPr>
              <a:t>3</a:t>
            </a:r>
            <a:endParaRPr kumimoji="0" lang="en-NZ" sz="1200" b="0" i="0" u="none" strike="noStrike" kern="1200" cap="none" spc="0" normalizeH="0" baseline="0" noProof="0" dirty="0">
              <a:ln>
                <a:noFill/>
              </a:ln>
              <a:solidFill>
                <a:srgbClr val="353535">
                  <a:tint val="75000"/>
                </a:srgbClr>
              </a:solidFill>
              <a:effectLst/>
              <a:uLnTx/>
              <a:uFillTx/>
              <a:latin typeface="Segoe UI Semilight"/>
              <a:ea typeface="+mn-ea"/>
              <a:cs typeface="+mn-cs"/>
            </a:endParaRPr>
          </a:p>
        </p:txBody>
      </p:sp>
      <p:sp>
        <p:nvSpPr>
          <p:cNvPr id="7" name="Content Placeholder 6">
            <a:extLst>
              <a:ext uri="{FF2B5EF4-FFF2-40B4-BE49-F238E27FC236}">
                <a16:creationId xmlns:a16="http://schemas.microsoft.com/office/drawing/2014/main" id="{D26A4D15-0543-17BE-A262-D20856304BAD}"/>
              </a:ext>
            </a:extLst>
          </p:cNvPr>
          <p:cNvSpPr>
            <a:spLocks noGrp="1"/>
          </p:cNvSpPr>
          <p:nvPr>
            <p:ph idx="1"/>
          </p:nvPr>
        </p:nvSpPr>
        <p:spPr>
          <a:xfrm>
            <a:off x="295275" y="1381126"/>
            <a:ext cx="11849100" cy="5946243"/>
          </a:xfrm>
        </p:spPr>
        <p:txBody>
          <a:bodyPr/>
          <a:lstStyle/>
          <a:p>
            <a:r>
              <a:rPr lang="mi-NZ" dirty="0">
                <a:solidFill>
                  <a:schemeClr val="bg1"/>
                </a:solidFill>
              </a:rPr>
              <a:t>Relational concepts</a:t>
            </a:r>
          </a:p>
          <a:p>
            <a:pPr lvl="1"/>
            <a:endParaRPr lang="mi-NZ" dirty="0">
              <a:solidFill>
                <a:schemeClr val="bg1"/>
              </a:solidFill>
            </a:endParaRPr>
          </a:p>
          <a:p>
            <a:pPr lvl="1"/>
            <a:r>
              <a:rPr lang="mi-NZ" dirty="0">
                <a:solidFill>
                  <a:schemeClr val="bg1"/>
                </a:solidFill>
              </a:rPr>
              <a:t>Mana </a:t>
            </a:r>
            <a:r>
              <a:rPr lang="en-NZ" dirty="0">
                <a:solidFill>
                  <a:schemeClr val="bg1"/>
                </a:solidFill>
              </a:rPr>
              <a:t>refers to authority or power and concomitant responsibility</a:t>
            </a:r>
          </a:p>
          <a:p>
            <a:pPr lvl="1"/>
            <a:endParaRPr lang="en-NZ" dirty="0">
              <a:solidFill>
                <a:schemeClr val="bg1"/>
              </a:solidFill>
            </a:endParaRPr>
          </a:p>
          <a:p>
            <a:pPr lvl="1"/>
            <a:r>
              <a:rPr lang="mi-NZ" sz="2800" dirty="0">
                <a:solidFill>
                  <a:schemeClr val="bg1"/>
                </a:solidFill>
              </a:rPr>
              <a:t>Tapu </a:t>
            </a:r>
            <a:r>
              <a:rPr lang="en-NZ" sz="2800" dirty="0">
                <a:solidFill>
                  <a:schemeClr val="bg1"/>
                </a:solidFill>
              </a:rPr>
              <a:t>denotes restriction reflecting inherent worth or danger</a:t>
            </a:r>
          </a:p>
          <a:p>
            <a:pPr lvl="1"/>
            <a:endParaRPr lang="en-NZ" sz="2800" dirty="0">
              <a:solidFill>
                <a:schemeClr val="bg1"/>
              </a:solidFill>
            </a:endParaRPr>
          </a:p>
          <a:p>
            <a:pPr lvl="1"/>
            <a:r>
              <a:rPr lang="en-NZ" dirty="0">
                <a:solidFill>
                  <a:schemeClr val="bg1"/>
                </a:solidFill>
              </a:rPr>
              <a:t>Noa </a:t>
            </a:r>
            <a:r>
              <a:rPr lang="mi-NZ" sz="2800" dirty="0">
                <a:solidFill>
                  <a:schemeClr val="bg1"/>
                </a:solidFill>
              </a:rPr>
              <a:t>refers to freedom to or from certain things (and a state of relative normality)</a:t>
            </a:r>
            <a:endParaRPr lang="en-NZ" sz="2800" dirty="0">
              <a:solidFill>
                <a:schemeClr val="bg1"/>
              </a:solidFill>
            </a:endParaRPr>
          </a:p>
          <a:p>
            <a:pPr lvl="1"/>
            <a:endParaRPr lang="en-NZ" sz="2800" dirty="0">
              <a:solidFill>
                <a:schemeClr val="bg1"/>
              </a:solidFill>
            </a:endParaRPr>
          </a:p>
          <a:p>
            <a:pPr lvl="1"/>
            <a:endParaRPr lang="en-NZ" dirty="0">
              <a:solidFill>
                <a:schemeClr val="bg1"/>
              </a:solidFill>
            </a:endParaRPr>
          </a:p>
          <a:p>
            <a:pPr lvl="1"/>
            <a:endParaRPr lang="en-NZ" dirty="0">
              <a:solidFill>
                <a:schemeClr val="bg1"/>
              </a:solidFill>
            </a:endParaRPr>
          </a:p>
          <a:p>
            <a:endParaRPr lang="en-NZ" dirty="0"/>
          </a:p>
        </p:txBody>
      </p:sp>
    </p:spTree>
    <p:extLst>
      <p:ext uri="{BB962C8B-B14F-4D97-AF65-F5344CB8AC3E}">
        <p14:creationId xmlns:p14="http://schemas.microsoft.com/office/powerpoint/2010/main" val="317893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NZ" sz="5400" dirty="0">
                <a:solidFill>
                  <a:schemeClr val="bg1"/>
                </a:solidFill>
              </a:rPr>
              <a:t>Tikanga processes: kawa</a:t>
            </a:r>
            <a:endParaRPr lang="en-NZ" sz="5400" b="1" dirty="0">
              <a:solidFill>
                <a:schemeClr val="bg1"/>
              </a:solidFill>
            </a:endParaRPr>
          </a:p>
        </p:txBody>
      </p:sp>
      <p:sp>
        <p:nvSpPr>
          <p:cNvPr id="5" name="Slide Number Placeholder 4"/>
          <p:cNvSpPr>
            <a:spLocks noGrp="1"/>
          </p:cNvSpPr>
          <p:nvPr>
            <p:ph type="sldNum" sz="quarter" idx="4"/>
          </p:nvPr>
        </p:nvSpPr>
        <p:spPr>
          <a:prstGeom prst="rect">
            <a:avLst/>
          </a:prstGeom>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r>
              <a:rPr kumimoji="0" lang="mi-NZ" sz="1200" b="0" i="0" u="none" strike="noStrike" kern="1200" cap="none" spc="0" normalizeH="0" baseline="0" noProof="0">
                <a:ln>
                  <a:noFill/>
                </a:ln>
                <a:solidFill>
                  <a:srgbClr val="353535">
                    <a:tint val="75000"/>
                  </a:srgbClr>
                </a:solidFill>
                <a:effectLst/>
                <a:uLnTx/>
                <a:uFillTx/>
                <a:latin typeface="Segoe UI Semilight"/>
                <a:ea typeface="+mn-ea"/>
                <a:cs typeface="+mn-cs"/>
              </a:rPr>
              <a:t>3</a:t>
            </a:r>
            <a:endParaRPr kumimoji="0" lang="en-NZ" sz="1200" b="0" i="0" u="none" strike="noStrike" kern="1200" cap="none" spc="0" normalizeH="0" baseline="0" noProof="0" dirty="0">
              <a:ln>
                <a:noFill/>
              </a:ln>
              <a:solidFill>
                <a:srgbClr val="353535">
                  <a:tint val="75000"/>
                </a:srgbClr>
              </a:solidFill>
              <a:effectLst/>
              <a:uLnTx/>
              <a:uFillTx/>
              <a:latin typeface="Segoe UI Semilight"/>
              <a:ea typeface="+mn-ea"/>
              <a:cs typeface="+mn-cs"/>
            </a:endParaRPr>
          </a:p>
        </p:txBody>
      </p:sp>
      <p:sp>
        <p:nvSpPr>
          <p:cNvPr id="4" name="Content Placeholder 3">
            <a:extLst>
              <a:ext uri="{FF2B5EF4-FFF2-40B4-BE49-F238E27FC236}">
                <a16:creationId xmlns:a16="http://schemas.microsoft.com/office/drawing/2014/main" id="{451EC2E0-340D-5AA5-3EC6-594E21CA3208}"/>
              </a:ext>
            </a:extLst>
          </p:cNvPr>
          <p:cNvSpPr>
            <a:spLocks noGrp="1"/>
          </p:cNvSpPr>
          <p:nvPr>
            <p:ph idx="1"/>
          </p:nvPr>
        </p:nvSpPr>
        <p:spPr>
          <a:xfrm>
            <a:off x="347122" y="1513067"/>
            <a:ext cx="11396661" cy="1551194"/>
          </a:xfrm>
        </p:spPr>
        <p:txBody>
          <a:bodyPr vert="horz" wrap="square" lIns="146304" tIns="91440" rIns="146304" bIns="91440" rtlCol="0" anchor="t">
            <a:spAutoFit/>
          </a:bodyPr>
          <a:lstStyle/>
          <a:p>
            <a:pPr marL="0" indent="0">
              <a:buNone/>
            </a:pPr>
            <a:endParaRPr lang="en-NZ" sz="4000" dirty="0">
              <a:solidFill>
                <a:schemeClr val="bg1"/>
              </a:solidFill>
              <a:cs typeface="Segoe UI Light"/>
            </a:endParaRPr>
          </a:p>
          <a:p>
            <a:pPr marL="0" indent="0" algn="ctr">
              <a:buNone/>
            </a:pPr>
            <a:r>
              <a:rPr lang="en-NZ" sz="4000" dirty="0">
                <a:solidFill>
                  <a:schemeClr val="bg1"/>
                </a:solidFill>
              </a:rPr>
              <a:t> </a:t>
            </a:r>
            <a:r>
              <a:rPr lang="en-NZ" sz="4800" dirty="0">
                <a:solidFill>
                  <a:schemeClr val="bg1"/>
                </a:solidFill>
              </a:rPr>
              <a:t>The regulator of mana, </a:t>
            </a:r>
            <a:r>
              <a:rPr lang="en-NZ" sz="4800" dirty="0" err="1">
                <a:solidFill>
                  <a:schemeClr val="bg1"/>
                </a:solidFill>
              </a:rPr>
              <a:t>tapu</a:t>
            </a:r>
            <a:r>
              <a:rPr lang="en-NZ" sz="4800" dirty="0">
                <a:solidFill>
                  <a:schemeClr val="bg1"/>
                </a:solidFill>
              </a:rPr>
              <a:t>, and </a:t>
            </a:r>
            <a:r>
              <a:rPr lang="en-NZ" sz="4800" dirty="0" err="1">
                <a:solidFill>
                  <a:schemeClr val="bg1"/>
                </a:solidFill>
              </a:rPr>
              <a:t>noa</a:t>
            </a:r>
            <a:endParaRPr lang="en-NZ" sz="4800" dirty="0">
              <a:solidFill>
                <a:schemeClr val="bg1"/>
              </a:solidFill>
              <a:cs typeface="Segoe UI Light"/>
            </a:endParaRPr>
          </a:p>
        </p:txBody>
      </p:sp>
      <p:sp>
        <p:nvSpPr>
          <p:cNvPr id="2" name="TextBox 1">
            <a:extLst>
              <a:ext uri="{FF2B5EF4-FFF2-40B4-BE49-F238E27FC236}">
                <a16:creationId xmlns:a16="http://schemas.microsoft.com/office/drawing/2014/main" id="{B3EA8FB4-D732-FBEE-4E0E-5FBD7104631C}"/>
              </a:ext>
            </a:extLst>
          </p:cNvPr>
          <p:cNvSpPr txBox="1"/>
          <p:nvPr/>
        </p:nvSpPr>
        <p:spPr>
          <a:xfrm>
            <a:off x="588676" y="2390952"/>
            <a:ext cx="369397" cy="1037207"/>
          </a:xfrm>
          <a:prstGeom prst="rect">
            <a:avLst/>
          </a:prstGeom>
          <a:noFill/>
        </p:spPr>
        <p:txBody>
          <a:bodyPr wrap="none" lIns="182880" tIns="146304" rIns="182880" bIns="146304" rtlCol="0">
            <a:spAutoFit/>
          </a:bodyPr>
          <a:lstStyle/>
          <a:p>
            <a:pPr>
              <a:lnSpc>
                <a:spcPct val="90000"/>
              </a:lnSpc>
              <a:spcAft>
                <a:spcPts val="600"/>
              </a:spcAft>
            </a:pPr>
            <a:endParaRPr lang="mi-NZ" sz="2400" dirty="0">
              <a:solidFill>
                <a:schemeClr val="bg1"/>
              </a:solidFill>
            </a:endParaRPr>
          </a:p>
          <a:p>
            <a:pPr>
              <a:lnSpc>
                <a:spcPct val="90000"/>
              </a:lnSpc>
              <a:spcAft>
                <a:spcPts val="600"/>
              </a:spcAft>
            </a:pPr>
            <a:endParaRPr lang="en-NZ" sz="2400" dirty="0">
              <a:solidFill>
                <a:schemeClr val="bg1"/>
              </a:solidFill>
            </a:endParaRPr>
          </a:p>
        </p:txBody>
      </p:sp>
    </p:spTree>
    <p:extLst>
      <p:ext uri="{BB962C8B-B14F-4D97-AF65-F5344CB8AC3E}">
        <p14:creationId xmlns:p14="http://schemas.microsoft.com/office/powerpoint/2010/main" val="2727138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A5ECC-B1D5-B676-3B9C-2E1A9EE53122}"/>
              </a:ext>
            </a:extLst>
          </p:cNvPr>
          <p:cNvSpPr>
            <a:spLocks noGrp="1"/>
          </p:cNvSpPr>
          <p:nvPr>
            <p:ph type="title"/>
          </p:nvPr>
        </p:nvSpPr>
        <p:spPr/>
        <p:txBody>
          <a:bodyPr/>
          <a:lstStyle/>
          <a:p>
            <a:pPr algn="ctr"/>
            <a:r>
              <a:rPr lang="en-US" sz="5400" dirty="0">
                <a:solidFill>
                  <a:schemeClr val="bg1"/>
                </a:solidFill>
                <a:cs typeface="Segoe UI"/>
              </a:rPr>
              <a:t>Mana, </a:t>
            </a:r>
            <a:r>
              <a:rPr lang="en-US" sz="5400" dirty="0" err="1">
                <a:solidFill>
                  <a:schemeClr val="bg1"/>
                </a:solidFill>
                <a:cs typeface="Segoe UI"/>
              </a:rPr>
              <a:t>tapu</a:t>
            </a:r>
            <a:r>
              <a:rPr lang="en-US" sz="5400" dirty="0">
                <a:solidFill>
                  <a:schemeClr val="bg1"/>
                </a:solidFill>
                <a:cs typeface="Segoe UI"/>
              </a:rPr>
              <a:t>, and </a:t>
            </a:r>
            <a:r>
              <a:rPr lang="en-US" sz="5400" dirty="0" err="1">
                <a:solidFill>
                  <a:schemeClr val="bg1"/>
                </a:solidFill>
                <a:cs typeface="Segoe UI"/>
              </a:rPr>
              <a:t>noa</a:t>
            </a:r>
          </a:p>
        </p:txBody>
      </p:sp>
      <p:sp>
        <p:nvSpPr>
          <p:cNvPr id="4" name="Slide Number Placeholder 3">
            <a:extLst>
              <a:ext uri="{FF2B5EF4-FFF2-40B4-BE49-F238E27FC236}">
                <a16:creationId xmlns:a16="http://schemas.microsoft.com/office/drawing/2014/main" id="{229C44D0-70DC-98B6-2A2E-4DA20C242B5E}"/>
              </a:ext>
            </a:extLst>
          </p:cNvPr>
          <p:cNvSpPr>
            <a:spLocks noGrp="1"/>
          </p:cNvSpPr>
          <p:nvPr>
            <p:ph type="sldNum" sz="quarter" idx="4"/>
          </p:nvPr>
        </p:nvSpPr>
        <p:spPr/>
        <p:txBody>
          <a:bodyPr/>
          <a:lstStyle/>
          <a:p>
            <a:fld id="{297853C6-A926-494E-8631-81588BCC91BB}" type="slidenum">
              <a:rPr lang="en-NZ" smtClean="0"/>
              <a:t>13</a:t>
            </a:fld>
            <a:endParaRPr lang="en-NZ"/>
          </a:p>
        </p:txBody>
      </p:sp>
      <p:sp>
        <p:nvSpPr>
          <p:cNvPr id="10" name="Content Placeholder 9">
            <a:extLst>
              <a:ext uri="{FF2B5EF4-FFF2-40B4-BE49-F238E27FC236}">
                <a16:creationId xmlns:a16="http://schemas.microsoft.com/office/drawing/2014/main" id="{CAA80183-722C-5F21-521F-8A1CBB5775E8}"/>
              </a:ext>
            </a:extLst>
          </p:cNvPr>
          <p:cNvSpPr>
            <a:spLocks noGrp="1"/>
          </p:cNvSpPr>
          <p:nvPr>
            <p:ph idx="1"/>
          </p:nvPr>
        </p:nvSpPr>
        <p:spPr/>
        <p:txBody>
          <a:bodyPr/>
          <a:lstStyle/>
          <a:p>
            <a:endParaRPr lang="en-NZ" dirty="0"/>
          </a:p>
        </p:txBody>
      </p:sp>
      <p:pic>
        <p:nvPicPr>
          <p:cNvPr id="12" name="Picture 11">
            <a:extLst>
              <a:ext uri="{FF2B5EF4-FFF2-40B4-BE49-F238E27FC236}">
                <a16:creationId xmlns:a16="http://schemas.microsoft.com/office/drawing/2014/main" id="{057B88E0-61B9-A38E-56A5-781776C29E99}"/>
              </a:ext>
            </a:extLst>
          </p:cNvPr>
          <p:cNvPicPr>
            <a:picLocks noChangeAspect="1"/>
          </p:cNvPicPr>
          <p:nvPr/>
        </p:nvPicPr>
        <p:blipFill rotWithShape="1">
          <a:blip r:embed="rId3"/>
          <a:srcRect l="8484" t="5111" r="9243" b="4547"/>
          <a:stretch/>
        </p:blipFill>
        <p:spPr>
          <a:xfrm>
            <a:off x="3494087" y="1212849"/>
            <a:ext cx="5448300" cy="4814661"/>
          </a:xfrm>
          <a:prstGeom prst="rect">
            <a:avLst/>
          </a:prstGeom>
        </p:spPr>
      </p:pic>
    </p:spTree>
    <p:extLst>
      <p:ext uri="{BB962C8B-B14F-4D97-AF65-F5344CB8AC3E}">
        <p14:creationId xmlns:p14="http://schemas.microsoft.com/office/powerpoint/2010/main" val="3148712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2E687-3B96-9EC4-8764-407008D85F35}"/>
              </a:ext>
            </a:extLst>
          </p:cNvPr>
          <p:cNvSpPr>
            <a:spLocks noGrp="1"/>
          </p:cNvSpPr>
          <p:nvPr>
            <p:ph type="title"/>
          </p:nvPr>
        </p:nvSpPr>
        <p:spPr/>
        <p:txBody>
          <a:bodyPr/>
          <a:lstStyle/>
          <a:p>
            <a:pPr algn="ctr"/>
            <a:r>
              <a:rPr lang="mi-NZ" sz="5400" dirty="0">
                <a:solidFill>
                  <a:schemeClr val="bg1"/>
                </a:solidFill>
                <a:cs typeface="Segoe UI"/>
              </a:rPr>
              <a:t>Tikanga and State law</a:t>
            </a:r>
            <a:endParaRPr lang="en-NZ" sz="5400">
              <a:solidFill>
                <a:schemeClr val="bg1"/>
              </a:solidFill>
              <a:cs typeface="Segoe UI"/>
            </a:endParaRPr>
          </a:p>
        </p:txBody>
      </p:sp>
      <p:sp>
        <p:nvSpPr>
          <p:cNvPr id="3" name="Content Placeholder 2">
            <a:extLst>
              <a:ext uri="{FF2B5EF4-FFF2-40B4-BE49-F238E27FC236}">
                <a16:creationId xmlns:a16="http://schemas.microsoft.com/office/drawing/2014/main" id="{2A6F117C-7511-DD5C-BC77-31440D571F58}"/>
              </a:ext>
            </a:extLst>
          </p:cNvPr>
          <p:cNvSpPr>
            <a:spLocks noGrp="1"/>
          </p:cNvSpPr>
          <p:nvPr>
            <p:ph idx="1"/>
          </p:nvPr>
        </p:nvSpPr>
        <p:spPr>
          <a:xfrm>
            <a:off x="295275" y="1381126"/>
            <a:ext cx="11849100" cy="1292662"/>
          </a:xfrm>
        </p:spPr>
        <p:txBody>
          <a:bodyPr/>
          <a:lstStyle/>
          <a:p>
            <a:endParaRPr lang="en-NZ"/>
          </a:p>
          <a:p>
            <a:endParaRPr lang="en-NZ" dirty="0"/>
          </a:p>
        </p:txBody>
      </p:sp>
      <p:sp>
        <p:nvSpPr>
          <p:cNvPr id="4" name="Slide Number Placeholder 3">
            <a:extLst>
              <a:ext uri="{FF2B5EF4-FFF2-40B4-BE49-F238E27FC236}">
                <a16:creationId xmlns:a16="http://schemas.microsoft.com/office/drawing/2014/main" id="{95B51CD1-069D-D3A0-131D-5BCD0D3D2800}"/>
              </a:ext>
            </a:extLst>
          </p:cNvPr>
          <p:cNvSpPr>
            <a:spLocks noGrp="1"/>
          </p:cNvSpPr>
          <p:nvPr>
            <p:ph type="sldNum" sz="quarter" idx="4"/>
          </p:nvPr>
        </p:nvSpPr>
        <p:spPr/>
        <p:txBody>
          <a:bodyPr/>
          <a:lstStyle/>
          <a:p>
            <a:fld id="{297853C6-A926-494E-8631-81588BCC91BB}" type="slidenum">
              <a:rPr lang="en-NZ" smtClean="0"/>
              <a:t>14</a:t>
            </a:fld>
            <a:endParaRPr lang="en-NZ"/>
          </a:p>
        </p:txBody>
      </p:sp>
      <p:pic>
        <p:nvPicPr>
          <p:cNvPr id="6" name="Picture 5">
            <a:extLst>
              <a:ext uri="{FF2B5EF4-FFF2-40B4-BE49-F238E27FC236}">
                <a16:creationId xmlns:a16="http://schemas.microsoft.com/office/drawing/2014/main" id="{169A016A-2B76-B04F-949D-3FA53EB9DD10}"/>
              </a:ext>
            </a:extLst>
          </p:cNvPr>
          <p:cNvPicPr>
            <a:picLocks noChangeAspect="1"/>
          </p:cNvPicPr>
          <p:nvPr/>
        </p:nvPicPr>
        <p:blipFill>
          <a:blip r:embed="rId3"/>
          <a:stretch>
            <a:fillRect/>
          </a:stretch>
        </p:blipFill>
        <p:spPr>
          <a:xfrm>
            <a:off x="1075506" y="1381126"/>
            <a:ext cx="10280650" cy="4635356"/>
          </a:xfrm>
          <a:prstGeom prst="rect">
            <a:avLst/>
          </a:prstGeom>
        </p:spPr>
      </p:pic>
    </p:spTree>
    <p:extLst>
      <p:ext uri="{BB962C8B-B14F-4D97-AF65-F5344CB8AC3E}">
        <p14:creationId xmlns:p14="http://schemas.microsoft.com/office/powerpoint/2010/main" val="4278449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DCE7D-C591-45F2-98A7-51624E472F12}"/>
              </a:ext>
            </a:extLst>
          </p:cNvPr>
          <p:cNvSpPr>
            <a:spLocks noGrp="1"/>
          </p:cNvSpPr>
          <p:nvPr>
            <p:ph type="title"/>
          </p:nvPr>
        </p:nvSpPr>
        <p:spPr/>
        <p:txBody>
          <a:bodyPr/>
          <a:lstStyle/>
          <a:p>
            <a:pPr algn="ctr"/>
            <a:r>
              <a:rPr lang="mi-NZ" sz="5400" dirty="0">
                <a:solidFill>
                  <a:schemeClr val="bg1"/>
                </a:solidFill>
                <a:cs typeface="Segoe UI"/>
              </a:rPr>
              <a:t>State law engagement</a:t>
            </a:r>
            <a:endParaRPr lang="en-NZ" sz="5400">
              <a:solidFill>
                <a:schemeClr val="bg1"/>
              </a:solidFill>
              <a:cs typeface="Segoe UI"/>
            </a:endParaRPr>
          </a:p>
        </p:txBody>
      </p:sp>
      <p:sp>
        <p:nvSpPr>
          <p:cNvPr id="3" name="Content Placeholder 2">
            <a:extLst>
              <a:ext uri="{FF2B5EF4-FFF2-40B4-BE49-F238E27FC236}">
                <a16:creationId xmlns:a16="http://schemas.microsoft.com/office/drawing/2014/main" id="{666DDEE8-55BB-4356-A05E-05B2A837C92B}"/>
              </a:ext>
            </a:extLst>
          </p:cNvPr>
          <p:cNvSpPr>
            <a:spLocks noGrp="1"/>
          </p:cNvSpPr>
          <p:nvPr>
            <p:ph idx="1"/>
          </p:nvPr>
        </p:nvSpPr>
        <p:spPr>
          <a:xfrm>
            <a:off x="307923" y="1758498"/>
            <a:ext cx="11849100" cy="3311676"/>
          </a:xfrm>
        </p:spPr>
        <p:txBody>
          <a:bodyPr vert="horz" wrap="square" lIns="146304" tIns="91440" rIns="146304" bIns="91440" rtlCol="0" anchor="t">
            <a:spAutoFit/>
          </a:bodyPr>
          <a:lstStyle/>
          <a:p>
            <a:pPr lvl="1"/>
            <a:r>
              <a:rPr lang="mi-NZ" sz="4000" dirty="0">
                <a:solidFill>
                  <a:schemeClr val="bg1"/>
                </a:solidFill>
              </a:rPr>
              <a:t>Tikanga as custom</a:t>
            </a:r>
            <a:endParaRPr lang="mi-NZ" sz="4000">
              <a:solidFill>
                <a:schemeClr val="bg1"/>
              </a:solidFill>
              <a:cs typeface="Segoe UI Light"/>
            </a:endParaRPr>
          </a:p>
          <a:p>
            <a:pPr lvl="1"/>
            <a:endParaRPr lang="mi-NZ" sz="3600" dirty="0">
              <a:solidFill>
                <a:schemeClr val="bg1"/>
              </a:solidFill>
              <a:cs typeface="Segoe UI Light"/>
            </a:endParaRPr>
          </a:p>
          <a:p>
            <a:pPr lvl="1"/>
            <a:r>
              <a:rPr lang="mi-NZ" sz="4000" dirty="0">
                <a:solidFill>
                  <a:schemeClr val="bg1"/>
                </a:solidFill>
              </a:rPr>
              <a:t>Tikanga as values</a:t>
            </a:r>
            <a:endParaRPr lang="mi-NZ" sz="4000">
              <a:solidFill>
                <a:schemeClr val="bg1"/>
              </a:solidFill>
              <a:cs typeface="Segoe UI Light"/>
            </a:endParaRPr>
          </a:p>
          <a:p>
            <a:pPr lvl="1"/>
            <a:endParaRPr lang="mi-NZ" sz="3600" dirty="0">
              <a:solidFill>
                <a:schemeClr val="bg1"/>
              </a:solidFill>
              <a:cs typeface="Segoe UI Light"/>
            </a:endParaRPr>
          </a:p>
          <a:p>
            <a:pPr lvl="1"/>
            <a:r>
              <a:rPr lang="mi-NZ" sz="4000" dirty="0">
                <a:solidFill>
                  <a:schemeClr val="bg1"/>
                </a:solidFill>
              </a:rPr>
              <a:t>Tikanga as law (in te ao Māori)</a:t>
            </a:r>
            <a:endParaRPr lang="mi-NZ" sz="4000">
              <a:solidFill>
                <a:schemeClr val="bg1"/>
              </a:solidFill>
              <a:cs typeface="Segoe UI Light"/>
            </a:endParaRPr>
          </a:p>
        </p:txBody>
      </p:sp>
      <p:sp>
        <p:nvSpPr>
          <p:cNvPr id="4" name="Slide Number Placeholder 3">
            <a:extLst>
              <a:ext uri="{FF2B5EF4-FFF2-40B4-BE49-F238E27FC236}">
                <a16:creationId xmlns:a16="http://schemas.microsoft.com/office/drawing/2014/main" id="{5F073ED1-3A91-425B-BF84-BE7C0CD1403F}"/>
              </a:ext>
            </a:extLst>
          </p:cNvPr>
          <p:cNvSpPr>
            <a:spLocks noGrp="1"/>
          </p:cNvSpPr>
          <p:nvPr>
            <p:ph type="sldNum" sz="quarter" idx="4"/>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297853C6-A926-494E-8631-81588BCC91BB}" type="slidenum">
              <a:rPr kumimoji="0" lang="en-NZ" sz="1200" b="0" i="0" u="none" strike="noStrike" kern="1200" cap="none" spc="0" normalizeH="0" baseline="0" noProof="0" smtClean="0">
                <a:ln>
                  <a:noFill/>
                </a:ln>
                <a:solidFill>
                  <a:srgbClr val="353535">
                    <a:tint val="75000"/>
                  </a:srgbClr>
                </a:solidFill>
                <a:effectLst/>
                <a:uLnTx/>
                <a:uFillTx/>
                <a:latin typeface="Segoe UI Semilight"/>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15</a:t>
            </a:fld>
            <a:endParaRPr kumimoji="0" lang="en-NZ" sz="1200" b="0" i="0" u="none" strike="noStrike" kern="1200" cap="none" spc="0" normalizeH="0" baseline="0" noProof="0">
              <a:ln>
                <a:noFill/>
              </a:ln>
              <a:solidFill>
                <a:srgbClr val="353535">
                  <a:tint val="75000"/>
                </a:srgbClr>
              </a:solidFill>
              <a:effectLst/>
              <a:uLnTx/>
              <a:uFillTx/>
              <a:latin typeface="Segoe UI Semilight"/>
              <a:ea typeface="+mn-ea"/>
              <a:cs typeface="+mn-cs"/>
            </a:endParaRPr>
          </a:p>
        </p:txBody>
      </p:sp>
    </p:spTree>
    <p:extLst>
      <p:ext uri="{BB962C8B-B14F-4D97-AF65-F5344CB8AC3E}">
        <p14:creationId xmlns:p14="http://schemas.microsoft.com/office/powerpoint/2010/main" val="3363012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4DD97-C6BE-477D-9C29-9EF099869C7B}"/>
              </a:ext>
            </a:extLst>
          </p:cNvPr>
          <p:cNvSpPr>
            <a:spLocks noGrp="1"/>
          </p:cNvSpPr>
          <p:nvPr>
            <p:ph type="title"/>
          </p:nvPr>
        </p:nvSpPr>
        <p:spPr/>
        <p:txBody>
          <a:bodyPr/>
          <a:lstStyle/>
          <a:p>
            <a:pPr algn="ctr"/>
            <a:r>
              <a:rPr lang="mi-NZ" sz="5400" dirty="0">
                <a:solidFill>
                  <a:schemeClr val="bg1"/>
                </a:solidFill>
                <a:cs typeface="Segoe UI"/>
              </a:rPr>
              <a:t>Tikanga as custom</a:t>
            </a:r>
            <a:endParaRPr lang="en-NZ" sz="5400">
              <a:solidFill>
                <a:schemeClr val="bg1"/>
              </a:solidFill>
              <a:cs typeface="Segoe UI"/>
            </a:endParaRPr>
          </a:p>
        </p:txBody>
      </p:sp>
      <p:sp>
        <p:nvSpPr>
          <p:cNvPr id="3" name="Content Placeholder 2">
            <a:extLst>
              <a:ext uri="{FF2B5EF4-FFF2-40B4-BE49-F238E27FC236}">
                <a16:creationId xmlns:a16="http://schemas.microsoft.com/office/drawing/2014/main" id="{D5404934-78D5-4A08-8428-EA607BF13FE3}"/>
              </a:ext>
            </a:extLst>
          </p:cNvPr>
          <p:cNvSpPr>
            <a:spLocks noGrp="1"/>
          </p:cNvSpPr>
          <p:nvPr>
            <p:ph idx="1"/>
          </p:nvPr>
        </p:nvSpPr>
        <p:spPr>
          <a:xfrm>
            <a:off x="295275" y="1381126"/>
            <a:ext cx="11849100" cy="4191917"/>
          </a:xfrm>
        </p:spPr>
        <p:txBody>
          <a:bodyPr vert="horz" wrap="square" lIns="146304" tIns="91440" rIns="146304" bIns="91440" rtlCol="0" anchor="t">
            <a:spAutoFit/>
          </a:bodyPr>
          <a:lstStyle/>
          <a:p>
            <a:pPr marL="228600" lvl="1" indent="0">
              <a:buNone/>
            </a:pPr>
            <a:r>
              <a:rPr lang="mi-NZ" sz="4000" dirty="0">
                <a:solidFill>
                  <a:schemeClr val="bg1"/>
                </a:solidFill>
              </a:rPr>
              <a:t>Two types</a:t>
            </a:r>
            <a:r>
              <a:rPr lang="mi-NZ" sz="4000" i="1" dirty="0">
                <a:solidFill>
                  <a:schemeClr val="bg1"/>
                </a:solidFill>
              </a:rPr>
              <a:t>:</a:t>
            </a:r>
            <a:endParaRPr lang="mi-NZ" sz="4000" i="1" dirty="0">
              <a:solidFill>
                <a:schemeClr val="bg1"/>
              </a:solidFill>
              <a:cs typeface="Segoe UI Light"/>
            </a:endParaRPr>
          </a:p>
          <a:p>
            <a:pPr marL="228600" lvl="1" indent="0">
              <a:buNone/>
            </a:pPr>
            <a:endParaRPr lang="mi-NZ" sz="4000" i="1" dirty="0">
              <a:solidFill>
                <a:schemeClr val="bg1"/>
              </a:solidFill>
              <a:cs typeface="Segoe UI Light"/>
            </a:endParaRPr>
          </a:p>
          <a:p>
            <a:pPr marL="228600" lvl="1" indent="0">
              <a:buNone/>
            </a:pPr>
            <a:r>
              <a:rPr lang="mi-NZ" sz="4000" i="1" dirty="0">
                <a:solidFill>
                  <a:schemeClr val="bg1"/>
                </a:solidFill>
              </a:rPr>
              <a:t>		</a:t>
            </a:r>
            <a:r>
              <a:rPr lang="mi-NZ" sz="4000" dirty="0">
                <a:solidFill>
                  <a:schemeClr val="bg1"/>
                </a:solidFill>
              </a:rPr>
              <a:t>Property rights</a:t>
            </a:r>
            <a:r>
              <a:rPr lang="mi-NZ" sz="4000" i="1" dirty="0">
                <a:solidFill>
                  <a:schemeClr val="bg1"/>
                </a:solidFill>
              </a:rPr>
              <a:t>  (Wi Parata, Ngati Apa) </a:t>
            </a:r>
            <a:endParaRPr lang="mi-NZ" sz="4000" i="1" dirty="0">
              <a:solidFill>
                <a:schemeClr val="bg1"/>
              </a:solidFill>
              <a:cs typeface="Segoe UI Light"/>
            </a:endParaRPr>
          </a:p>
          <a:p>
            <a:pPr marL="228600" lvl="1" indent="0">
              <a:buNone/>
            </a:pPr>
            <a:endParaRPr lang="mi-NZ" sz="4000" i="1" dirty="0">
              <a:solidFill>
                <a:schemeClr val="bg1"/>
              </a:solidFill>
              <a:cs typeface="Segoe UI Light"/>
            </a:endParaRPr>
          </a:p>
          <a:p>
            <a:pPr marL="228600" lvl="1" indent="0">
              <a:buNone/>
            </a:pPr>
            <a:r>
              <a:rPr lang="mi-NZ" sz="4000" i="1" dirty="0">
                <a:solidFill>
                  <a:schemeClr val="bg1"/>
                </a:solidFill>
              </a:rPr>
              <a:t>	</a:t>
            </a:r>
            <a:r>
              <a:rPr lang="mi-NZ" sz="4000" dirty="0">
                <a:solidFill>
                  <a:schemeClr val="bg1"/>
                </a:solidFill>
              </a:rPr>
              <a:t>	General custom</a:t>
            </a:r>
            <a:r>
              <a:rPr lang="mi-NZ" sz="4000" i="1" dirty="0">
                <a:solidFill>
                  <a:schemeClr val="bg1"/>
                </a:solidFill>
              </a:rPr>
              <a:t> (Loasby, Ellis)</a:t>
            </a:r>
            <a:endParaRPr lang="mi-NZ" sz="4000" i="1" dirty="0">
              <a:solidFill>
                <a:schemeClr val="bg1"/>
              </a:solidFill>
              <a:cs typeface="Segoe UI Light"/>
            </a:endParaRPr>
          </a:p>
          <a:p>
            <a:endParaRPr lang="en-NZ" sz="4400" dirty="0">
              <a:solidFill>
                <a:schemeClr val="bg1"/>
              </a:solidFill>
              <a:cs typeface="Segoe UI Light"/>
            </a:endParaRPr>
          </a:p>
        </p:txBody>
      </p:sp>
      <p:sp>
        <p:nvSpPr>
          <p:cNvPr id="4" name="Slide Number Placeholder 3">
            <a:extLst>
              <a:ext uri="{FF2B5EF4-FFF2-40B4-BE49-F238E27FC236}">
                <a16:creationId xmlns:a16="http://schemas.microsoft.com/office/drawing/2014/main" id="{C5196530-70B6-40D9-BABD-CAA7BD6A7CE9}"/>
              </a:ext>
            </a:extLst>
          </p:cNvPr>
          <p:cNvSpPr>
            <a:spLocks noGrp="1"/>
          </p:cNvSpPr>
          <p:nvPr>
            <p:ph type="sldNum" sz="quarter" idx="4"/>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297853C6-A926-494E-8631-81588BCC91BB}" type="slidenum">
              <a:rPr kumimoji="0" lang="en-NZ" sz="1200" b="0" i="0" u="none" strike="noStrike" kern="1200" cap="none" spc="0" normalizeH="0" baseline="0" noProof="0" smtClean="0">
                <a:ln>
                  <a:noFill/>
                </a:ln>
                <a:solidFill>
                  <a:srgbClr val="353535">
                    <a:tint val="75000"/>
                  </a:srgbClr>
                </a:solidFill>
                <a:effectLst/>
                <a:uLnTx/>
                <a:uFillTx/>
                <a:latin typeface="Segoe UI Semilight"/>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16</a:t>
            </a:fld>
            <a:endParaRPr kumimoji="0" lang="en-NZ" sz="1200" b="0" i="0" u="none" strike="noStrike" kern="1200" cap="none" spc="0" normalizeH="0" baseline="0" noProof="0">
              <a:ln>
                <a:noFill/>
              </a:ln>
              <a:solidFill>
                <a:srgbClr val="353535">
                  <a:tint val="75000"/>
                </a:srgbClr>
              </a:solidFill>
              <a:effectLst/>
              <a:uLnTx/>
              <a:uFillTx/>
              <a:latin typeface="Segoe UI Semilight"/>
              <a:ea typeface="+mn-ea"/>
              <a:cs typeface="+mn-cs"/>
            </a:endParaRPr>
          </a:p>
        </p:txBody>
      </p:sp>
    </p:spTree>
    <p:extLst>
      <p:ext uri="{BB962C8B-B14F-4D97-AF65-F5344CB8AC3E}">
        <p14:creationId xmlns:p14="http://schemas.microsoft.com/office/powerpoint/2010/main" val="1275883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4DD97-C6BE-477D-9C29-9EF099869C7B}"/>
              </a:ext>
            </a:extLst>
          </p:cNvPr>
          <p:cNvSpPr>
            <a:spLocks noGrp="1"/>
          </p:cNvSpPr>
          <p:nvPr>
            <p:ph type="title"/>
          </p:nvPr>
        </p:nvSpPr>
        <p:spPr/>
        <p:txBody>
          <a:bodyPr/>
          <a:lstStyle/>
          <a:p>
            <a:pPr algn="ctr"/>
            <a:r>
              <a:rPr lang="mi-NZ" sz="5400" dirty="0">
                <a:solidFill>
                  <a:schemeClr val="bg1"/>
                </a:solidFill>
                <a:cs typeface="Segoe UI"/>
              </a:rPr>
              <a:t>Tikanga values</a:t>
            </a:r>
            <a:endParaRPr lang="en-NZ" sz="5400">
              <a:solidFill>
                <a:schemeClr val="bg1"/>
              </a:solidFill>
              <a:cs typeface="Segoe UI"/>
            </a:endParaRPr>
          </a:p>
        </p:txBody>
      </p:sp>
      <p:sp>
        <p:nvSpPr>
          <p:cNvPr id="3" name="Content Placeholder 2">
            <a:extLst>
              <a:ext uri="{FF2B5EF4-FFF2-40B4-BE49-F238E27FC236}">
                <a16:creationId xmlns:a16="http://schemas.microsoft.com/office/drawing/2014/main" id="{D5404934-78D5-4A08-8428-EA607BF13FE3}"/>
              </a:ext>
            </a:extLst>
          </p:cNvPr>
          <p:cNvSpPr>
            <a:spLocks noGrp="1"/>
          </p:cNvSpPr>
          <p:nvPr>
            <p:ph idx="1"/>
          </p:nvPr>
        </p:nvSpPr>
        <p:spPr>
          <a:xfrm>
            <a:off x="476482" y="1381126"/>
            <a:ext cx="11849100" cy="4001095"/>
          </a:xfrm>
        </p:spPr>
        <p:txBody>
          <a:bodyPr vert="horz" wrap="square" lIns="146304" tIns="91440" rIns="146304" bIns="91440" rtlCol="0" anchor="t">
            <a:spAutoFit/>
          </a:bodyPr>
          <a:lstStyle/>
          <a:p>
            <a:pPr marL="0" indent="0">
              <a:buNone/>
            </a:pPr>
            <a:endParaRPr lang="en-NZ" sz="4000" i="1" dirty="0">
              <a:solidFill>
                <a:schemeClr val="bg1"/>
              </a:solidFill>
              <a:cs typeface="Segoe UI Light"/>
            </a:endParaRPr>
          </a:p>
          <a:p>
            <a:pPr marL="0" indent="0">
              <a:buNone/>
            </a:pPr>
            <a:endParaRPr lang="en-NZ" sz="4000" i="1" dirty="0">
              <a:solidFill>
                <a:schemeClr val="bg1"/>
              </a:solidFill>
              <a:cs typeface="Segoe UI Light"/>
            </a:endParaRPr>
          </a:p>
          <a:p>
            <a:pPr marL="0" indent="0">
              <a:buNone/>
            </a:pPr>
            <a:r>
              <a:rPr lang="en-NZ" sz="4000" i="1" dirty="0">
                <a:solidFill>
                  <a:schemeClr val="bg1"/>
                </a:solidFill>
              </a:rPr>
              <a:t>Takamore – </a:t>
            </a:r>
            <a:r>
              <a:rPr lang="en-NZ" sz="4000" dirty="0">
                <a:solidFill>
                  <a:schemeClr val="bg1"/>
                </a:solidFill>
              </a:rPr>
              <a:t>tikanga values form part of the common law</a:t>
            </a:r>
            <a:endParaRPr lang="en-NZ" sz="4000">
              <a:solidFill>
                <a:schemeClr val="bg1"/>
              </a:solidFill>
              <a:cs typeface="Segoe UI Light"/>
            </a:endParaRPr>
          </a:p>
          <a:p>
            <a:pPr marL="0" indent="0">
              <a:buNone/>
            </a:pPr>
            <a:endParaRPr lang="en-NZ" sz="4000" i="1" dirty="0">
              <a:solidFill>
                <a:schemeClr val="bg1"/>
              </a:solidFill>
              <a:cs typeface="Segoe UI Light"/>
            </a:endParaRPr>
          </a:p>
          <a:p>
            <a:pPr marL="0" indent="0">
              <a:buNone/>
            </a:pPr>
            <a:endParaRPr lang="en-NZ" sz="4000" i="1" dirty="0">
              <a:solidFill>
                <a:schemeClr val="bg1"/>
              </a:solidFill>
              <a:cs typeface="Segoe UI Light"/>
            </a:endParaRPr>
          </a:p>
        </p:txBody>
      </p:sp>
      <p:sp>
        <p:nvSpPr>
          <p:cNvPr id="4" name="Slide Number Placeholder 3">
            <a:extLst>
              <a:ext uri="{FF2B5EF4-FFF2-40B4-BE49-F238E27FC236}">
                <a16:creationId xmlns:a16="http://schemas.microsoft.com/office/drawing/2014/main" id="{C5196530-70B6-40D9-BABD-CAA7BD6A7CE9}"/>
              </a:ext>
            </a:extLst>
          </p:cNvPr>
          <p:cNvSpPr>
            <a:spLocks noGrp="1"/>
          </p:cNvSpPr>
          <p:nvPr>
            <p:ph type="sldNum" sz="quarter" idx="4"/>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297853C6-A926-494E-8631-81588BCC91BB}" type="slidenum">
              <a:rPr kumimoji="0" lang="en-NZ" sz="1200" b="0" i="0" u="none" strike="noStrike" kern="1200" cap="none" spc="0" normalizeH="0" baseline="0" noProof="0" smtClean="0">
                <a:ln>
                  <a:noFill/>
                </a:ln>
                <a:solidFill>
                  <a:srgbClr val="353535">
                    <a:tint val="75000"/>
                  </a:srgbClr>
                </a:solidFill>
                <a:effectLst/>
                <a:uLnTx/>
                <a:uFillTx/>
                <a:latin typeface="Segoe UI Semilight"/>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17</a:t>
            </a:fld>
            <a:endParaRPr kumimoji="0" lang="en-NZ" sz="1200" b="0" i="0" u="none" strike="noStrike" kern="1200" cap="none" spc="0" normalizeH="0" baseline="0" noProof="0">
              <a:ln>
                <a:noFill/>
              </a:ln>
              <a:solidFill>
                <a:srgbClr val="353535">
                  <a:tint val="75000"/>
                </a:srgbClr>
              </a:solidFill>
              <a:effectLst/>
              <a:uLnTx/>
              <a:uFillTx/>
              <a:latin typeface="Segoe UI Semilight"/>
              <a:ea typeface="+mn-ea"/>
              <a:cs typeface="+mn-cs"/>
            </a:endParaRPr>
          </a:p>
        </p:txBody>
      </p:sp>
    </p:spTree>
    <p:extLst>
      <p:ext uri="{BB962C8B-B14F-4D97-AF65-F5344CB8AC3E}">
        <p14:creationId xmlns:p14="http://schemas.microsoft.com/office/powerpoint/2010/main" val="1931343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4DD97-C6BE-477D-9C29-9EF099869C7B}"/>
              </a:ext>
            </a:extLst>
          </p:cNvPr>
          <p:cNvSpPr>
            <a:spLocks noGrp="1"/>
          </p:cNvSpPr>
          <p:nvPr>
            <p:ph type="title"/>
          </p:nvPr>
        </p:nvSpPr>
        <p:spPr/>
        <p:txBody>
          <a:bodyPr/>
          <a:lstStyle/>
          <a:p>
            <a:pPr algn="ctr"/>
            <a:r>
              <a:rPr lang="mi-NZ" sz="5400" dirty="0">
                <a:solidFill>
                  <a:schemeClr val="bg1"/>
                </a:solidFill>
                <a:cs typeface="Segoe UI"/>
              </a:rPr>
              <a:t>Tikanga as law (in te ao Māori)</a:t>
            </a:r>
            <a:endParaRPr lang="en-NZ" sz="5400">
              <a:solidFill>
                <a:schemeClr val="bg1"/>
              </a:solidFill>
              <a:cs typeface="Segoe UI"/>
            </a:endParaRPr>
          </a:p>
        </p:txBody>
      </p:sp>
      <p:sp>
        <p:nvSpPr>
          <p:cNvPr id="3" name="Content Placeholder 2">
            <a:extLst>
              <a:ext uri="{FF2B5EF4-FFF2-40B4-BE49-F238E27FC236}">
                <a16:creationId xmlns:a16="http://schemas.microsoft.com/office/drawing/2014/main" id="{D5404934-78D5-4A08-8428-EA607BF13FE3}"/>
              </a:ext>
            </a:extLst>
          </p:cNvPr>
          <p:cNvSpPr>
            <a:spLocks noGrp="1"/>
          </p:cNvSpPr>
          <p:nvPr>
            <p:ph idx="1"/>
          </p:nvPr>
        </p:nvSpPr>
        <p:spPr>
          <a:xfrm>
            <a:off x="295275" y="1381126"/>
            <a:ext cx="11849100" cy="4678204"/>
          </a:xfrm>
        </p:spPr>
        <p:txBody>
          <a:bodyPr vert="horz" wrap="square" lIns="146304" tIns="91440" rIns="146304" bIns="91440" rtlCol="0" anchor="t">
            <a:spAutoFit/>
          </a:bodyPr>
          <a:lstStyle/>
          <a:p>
            <a:pPr marL="0" indent="0">
              <a:buNone/>
            </a:pPr>
            <a:endParaRPr lang="en-NZ" sz="4000" i="1" dirty="0">
              <a:solidFill>
                <a:schemeClr val="bg1"/>
              </a:solidFill>
              <a:cs typeface="Segoe UI Light"/>
            </a:endParaRPr>
          </a:p>
          <a:p>
            <a:pPr marL="0" indent="0">
              <a:buNone/>
            </a:pPr>
            <a:r>
              <a:rPr lang="en-NZ" sz="4000" i="1" dirty="0">
                <a:solidFill>
                  <a:schemeClr val="bg1"/>
                </a:solidFill>
              </a:rPr>
              <a:t>Ellis – </a:t>
            </a:r>
            <a:r>
              <a:rPr lang="en-NZ" sz="4000" dirty="0">
                <a:solidFill>
                  <a:schemeClr val="bg1"/>
                </a:solidFill>
              </a:rPr>
              <a:t>first law of New Zealand, still governs lives of Māori</a:t>
            </a:r>
            <a:endParaRPr lang="en-NZ" sz="4000" dirty="0">
              <a:solidFill>
                <a:schemeClr val="bg1"/>
              </a:solidFill>
              <a:cs typeface="Segoe UI Light"/>
            </a:endParaRPr>
          </a:p>
          <a:p>
            <a:pPr marL="0" indent="0">
              <a:buNone/>
            </a:pPr>
            <a:endParaRPr lang="en-NZ" sz="4000" dirty="0">
              <a:solidFill>
                <a:schemeClr val="bg1"/>
              </a:solidFill>
              <a:cs typeface="Segoe UI Light"/>
            </a:endParaRPr>
          </a:p>
          <a:p>
            <a:pPr marL="0" indent="0">
              <a:buNone/>
            </a:pPr>
            <a:r>
              <a:rPr lang="en-NZ" sz="4000" i="1" dirty="0">
                <a:solidFill>
                  <a:schemeClr val="bg1"/>
                </a:solidFill>
                <a:cs typeface="Segoe UI Light"/>
              </a:rPr>
              <a:t>Ngāti Whātua Ōrākei – </a:t>
            </a:r>
            <a:r>
              <a:rPr lang="en-NZ" sz="4000" dirty="0">
                <a:solidFill>
                  <a:schemeClr val="bg1"/>
                </a:solidFill>
                <a:cs typeface="Segoe UI Light"/>
              </a:rPr>
              <a:t>Mana whenua</a:t>
            </a:r>
          </a:p>
          <a:p>
            <a:pPr marL="0" indent="0">
              <a:buNone/>
            </a:pPr>
            <a:endParaRPr lang="en-NZ" sz="4000" i="1" dirty="0">
              <a:solidFill>
                <a:schemeClr val="bg1"/>
              </a:solidFill>
              <a:cs typeface="Segoe UI Light"/>
            </a:endParaRPr>
          </a:p>
          <a:p>
            <a:pPr marL="0" indent="0">
              <a:buNone/>
            </a:pPr>
            <a:endParaRPr lang="en-NZ" sz="4000" i="1" dirty="0">
              <a:solidFill>
                <a:schemeClr val="bg1"/>
              </a:solidFill>
              <a:cs typeface="Segoe UI Light"/>
            </a:endParaRPr>
          </a:p>
        </p:txBody>
      </p:sp>
      <p:sp>
        <p:nvSpPr>
          <p:cNvPr id="4" name="Slide Number Placeholder 3">
            <a:extLst>
              <a:ext uri="{FF2B5EF4-FFF2-40B4-BE49-F238E27FC236}">
                <a16:creationId xmlns:a16="http://schemas.microsoft.com/office/drawing/2014/main" id="{C5196530-70B6-40D9-BABD-CAA7BD6A7CE9}"/>
              </a:ext>
            </a:extLst>
          </p:cNvPr>
          <p:cNvSpPr>
            <a:spLocks noGrp="1"/>
          </p:cNvSpPr>
          <p:nvPr>
            <p:ph type="sldNum" sz="quarter" idx="4"/>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297853C6-A926-494E-8631-81588BCC91BB}" type="slidenum">
              <a:rPr kumimoji="0" lang="en-NZ" sz="1200" b="0" i="0" u="none" strike="noStrike" kern="1200" cap="none" spc="0" normalizeH="0" baseline="0" noProof="0" smtClean="0">
                <a:ln>
                  <a:noFill/>
                </a:ln>
                <a:solidFill>
                  <a:srgbClr val="353535">
                    <a:tint val="75000"/>
                  </a:srgbClr>
                </a:solidFill>
                <a:effectLst/>
                <a:uLnTx/>
                <a:uFillTx/>
                <a:latin typeface="Segoe UI Semilight"/>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18</a:t>
            </a:fld>
            <a:endParaRPr kumimoji="0" lang="en-NZ" sz="1200" b="0" i="0" u="none" strike="noStrike" kern="1200" cap="none" spc="0" normalizeH="0" baseline="0" noProof="0">
              <a:ln>
                <a:noFill/>
              </a:ln>
              <a:solidFill>
                <a:srgbClr val="353535">
                  <a:tint val="75000"/>
                </a:srgbClr>
              </a:solidFill>
              <a:effectLst/>
              <a:uLnTx/>
              <a:uFillTx/>
              <a:latin typeface="Segoe UI Semilight"/>
              <a:ea typeface="+mn-ea"/>
              <a:cs typeface="+mn-cs"/>
            </a:endParaRPr>
          </a:p>
        </p:txBody>
      </p:sp>
    </p:spTree>
    <p:extLst>
      <p:ext uri="{BB962C8B-B14F-4D97-AF65-F5344CB8AC3E}">
        <p14:creationId xmlns:p14="http://schemas.microsoft.com/office/powerpoint/2010/main" val="3222526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575F8-80BA-46A3-8DF4-8BD1CA1C1BD1}"/>
              </a:ext>
            </a:extLst>
          </p:cNvPr>
          <p:cNvSpPr>
            <a:spLocks noGrp="1"/>
          </p:cNvSpPr>
          <p:nvPr>
            <p:ph type="title"/>
          </p:nvPr>
        </p:nvSpPr>
        <p:spPr/>
        <p:txBody>
          <a:bodyPr/>
          <a:lstStyle/>
          <a:p>
            <a:pPr algn="ctr"/>
            <a:r>
              <a:rPr lang="mi-NZ" sz="5400" dirty="0">
                <a:solidFill>
                  <a:schemeClr val="bg1"/>
                </a:solidFill>
                <a:cs typeface="Segoe UI"/>
              </a:rPr>
              <a:t>Illustrations</a:t>
            </a:r>
            <a:endParaRPr lang="en-NZ" sz="5400">
              <a:solidFill>
                <a:schemeClr val="bg1"/>
              </a:solidFill>
              <a:cs typeface="Segoe UI"/>
            </a:endParaRPr>
          </a:p>
        </p:txBody>
      </p:sp>
      <p:sp>
        <p:nvSpPr>
          <p:cNvPr id="3" name="Content Placeholder 2">
            <a:extLst>
              <a:ext uri="{FF2B5EF4-FFF2-40B4-BE49-F238E27FC236}">
                <a16:creationId xmlns:a16="http://schemas.microsoft.com/office/drawing/2014/main" id="{8915E0F4-44EF-4BA8-9F73-265EA7EED771}"/>
              </a:ext>
            </a:extLst>
          </p:cNvPr>
          <p:cNvSpPr>
            <a:spLocks noGrp="1"/>
          </p:cNvSpPr>
          <p:nvPr>
            <p:ph idx="1"/>
          </p:nvPr>
        </p:nvSpPr>
        <p:spPr>
          <a:xfrm>
            <a:off x="295442" y="663126"/>
            <a:ext cx="11849100" cy="6327886"/>
          </a:xfrm>
        </p:spPr>
        <p:txBody>
          <a:bodyPr vert="horz" wrap="square" lIns="146304" tIns="91440" rIns="146304" bIns="91440" rtlCol="0" anchor="t">
            <a:spAutoFit/>
          </a:bodyPr>
          <a:lstStyle/>
          <a:p>
            <a:pPr marL="0" indent="0">
              <a:buNone/>
            </a:pPr>
            <a:endParaRPr lang="en-NZ" dirty="0">
              <a:solidFill>
                <a:schemeClr val="bg1"/>
              </a:solidFill>
              <a:cs typeface="Segoe UI Light"/>
            </a:endParaRPr>
          </a:p>
          <a:p>
            <a:endParaRPr lang="en-NZ" dirty="0">
              <a:solidFill>
                <a:schemeClr val="bg1"/>
              </a:solidFill>
              <a:cs typeface="Segoe UI Light"/>
            </a:endParaRPr>
          </a:p>
          <a:p>
            <a:r>
              <a:rPr lang="en-NZ" sz="4000" dirty="0">
                <a:solidFill>
                  <a:schemeClr val="bg1"/>
                </a:solidFill>
              </a:rPr>
              <a:t>Tikanga now permeates Public, Treaty, Family and Environmental law</a:t>
            </a:r>
            <a:endParaRPr lang="en-NZ" sz="4000" dirty="0">
              <a:solidFill>
                <a:schemeClr val="bg1"/>
              </a:solidFill>
              <a:cs typeface="Segoe UI Light"/>
            </a:endParaRPr>
          </a:p>
          <a:p>
            <a:endParaRPr lang="en-NZ" sz="4000" dirty="0">
              <a:solidFill>
                <a:schemeClr val="bg1"/>
              </a:solidFill>
              <a:cs typeface="Segoe UI Light"/>
            </a:endParaRPr>
          </a:p>
          <a:p>
            <a:r>
              <a:rPr lang="en-NZ" sz="4000" dirty="0">
                <a:solidFill>
                  <a:schemeClr val="bg1"/>
                </a:solidFill>
              </a:rPr>
              <a:t>Tikanga is informing Criminal law, Equity, Employment law and Tort</a:t>
            </a:r>
            <a:endParaRPr lang="en-NZ" sz="4000" dirty="0">
              <a:solidFill>
                <a:schemeClr val="bg1"/>
              </a:solidFill>
              <a:cs typeface="Segoe UI Light"/>
            </a:endParaRPr>
          </a:p>
          <a:p>
            <a:endParaRPr lang="en-NZ" sz="4000" dirty="0">
              <a:solidFill>
                <a:schemeClr val="bg1"/>
              </a:solidFill>
              <a:cs typeface="Segoe UI Light"/>
            </a:endParaRPr>
          </a:p>
          <a:p>
            <a:endParaRPr lang="en-NZ" sz="4000" dirty="0">
              <a:solidFill>
                <a:schemeClr val="bg1"/>
              </a:solidFill>
              <a:cs typeface="Segoe UI Light"/>
            </a:endParaRPr>
          </a:p>
          <a:p>
            <a:endParaRPr lang="en-NZ" sz="3200" dirty="0">
              <a:solidFill>
                <a:schemeClr val="bg1"/>
              </a:solidFill>
              <a:cs typeface="Segoe UI Light"/>
            </a:endParaRPr>
          </a:p>
        </p:txBody>
      </p:sp>
      <p:sp>
        <p:nvSpPr>
          <p:cNvPr id="4" name="Slide Number Placeholder 3">
            <a:extLst>
              <a:ext uri="{FF2B5EF4-FFF2-40B4-BE49-F238E27FC236}">
                <a16:creationId xmlns:a16="http://schemas.microsoft.com/office/drawing/2014/main" id="{D1D39487-7F99-4C61-8EB3-18E4CB0ED458}"/>
              </a:ext>
            </a:extLst>
          </p:cNvPr>
          <p:cNvSpPr>
            <a:spLocks noGrp="1"/>
          </p:cNvSpPr>
          <p:nvPr>
            <p:ph type="sldNum" sz="quarter" idx="4"/>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297853C6-A926-494E-8631-81588BCC91BB}" type="slidenum">
              <a:rPr kumimoji="0" lang="en-NZ" sz="1200" b="0" i="0" u="none" strike="noStrike" kern="1200" cap="none" spc="0" normalizeH="0" baseline="0" noProof="0" smtClean="0">
                <a:ln>
                  <a:noFill/>
                </a:ln>
                <a:solidFill>
                  <a:srgbClr val="353535">
                    <a:tint val="75000"/>
                  </a:srgbClr>
                </a:solidFill>
                <a:effectLst/>
                <a:uLnTx/>
                <a:uFillTx/>
                <a:latin typeface="Segoe UI Semilight"/>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19</a:t>
            </a:fld>
            <a:endParaRPr kumimoji="0" lang="en-NZ" sz="1200" b="0" i="0" u="none" strike="noStrike" kern="1200" cap="none" spc="0" normalizeH="0" baseline="0" noProof="0">
              <a:ln>
                <a:noFill/>
              </a:ln>
              <a:solidFill>
                <a:srgbClr val="353535">
                  <a:tint val="75000"/>
                </a:srgbClr>
              </a:solidFill>
              <a:effectLst/>
              <a:uLnTx/>
              <a:uFillTx/>
              <a:latin typeface="Segoe UI Semilight"/>
              <a:ea typeface="+mn-ea"/>
              <a:cs typeface="+mn-cs"/>
            </a:endParaRPr>
          </a:p>
        </p:txBody>
      </p:sp>
    </p:spTree>
    <p:extLst>
      <p:ext uri="{BB962C8B-B14F-4D97-AF65-F5344CB8AC3E}">
        <p14:creationId xmlns:p14="http://schemas.microsoft.com/office/powerpoint/2010/main" val="311528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60C4B-7C2D-F844-EE6F-9FF95179BE07}"/>
              </a:ext>
            </a:extLst>
          </p:cNvPr>
          <p:cNvSpPr>
            <a:spLocks noGrp="1"/>
          </p:cNvSpPr>
          <p:nvPr>
            <p:ph type="title"/>
          </p:nvPr>
        </p:nvSpPr>
        <p:spPr/>
        <p:txBody>
          <a:bodyPr/>
          <a:lstStyle/>
          <a:p>
            <a:pPr algn="ctr"/>
            <a:r>
              <a:rPr lang="en-NZ" dirty="0">
                <a:solidFill>
                  <a:schemeClr val="bg1"/>
                </a:solidFill>
              </a:rPr>
              <a:t>Overview</a:t>
            </a:r>
          </a:p>
        </p:txBody>
      </p:sp>
      <p:sp>
        <p:nvSpPr>
          <p:cNvPr id="3" name="Content Placeholder 2">
            <a:extLst>
              <a:ext uri="{FF2B5EF4-FFF2-40B4-BE49-F238E27FC236}">
                <a16:creationId xmlns:a16="http://schemas.microsoft.com/office/drawing/2014/main" id="{E3081C89-1929-6DBD-C1B8-902B00C9C41C}"/>
              </a:ext>
            </a:extLst>
          </p:cNvPr>
          <p:cNvSpPr>
            <a:spLocks noGrp="1"/>
          </p:cNvSpPr>
          <p:nvPr>
            <p:ph idx="1"/>
          </p:nvPr>
        </p:nvSpPr>
        <p:spPr>
          <a:xfrm>
            <a:off x="295275" y="1381126"/>
            <a:ext cx="11849100" cy="3877985"/>
          </a:xfrm>
        </p:spPr>
        <p:txBody>
          <a:bodyPr/>
          <a:lstStyle/>
          <a:p>
            <a:r>
              <a:rPr lang="en-NZ" sz="3200" dirty="0">
                <a:solidFill>
                  <a:schemeClr val="bg1"/>
                </a:solidFill>
              </a:rPr>
              <a:t>Context</a:t>
            </a:r>
          </a:p>
          <a:p>
            <a:pPr marL="0" indent="0">
              <a:buNone/>
            </a:pPr>
            <a:endParaRPr lang="en-NZ" sz="3200" dirty="0">
              <a:solidFill>
                <a:schemeClr val="bg1"/>
              </a:solidFill>
            </a:endParaRPr>
          </a:p>
          <a:p>
            <a:r>
              <a:rPr lang="en-NZ" sz="3200" dirty="0">
                <a:solidFill>
                  <a:schemeClr val="bg1"/>
                </a:solidFill>
              </a:rPr>
              <a:t>Tikanga </a:t>
            </a:r>
          </a:p>
          <a:p>
            <a:endParaRPr lang="en-NZ" sz="3200" dirty="0">
              <a:solidFill>
                <a:schemeClr val="bg1"/>
              </a:solidFill>
            </a:endParaRPr>
          </a:p>
          <a:p>
            <a:r>
              <a:rPr lang="en-NZ" sz="3200" dirty="0">
                <a:solidFill>
                  <a:schemeClr val="bg1"/>
                </a:solidFill>
              </a:rPr>
              <a:t>State Law and Tikanga</a:t>
            </a:r>
          </a:p>
          <a:p>
            <a:pPr marL="0" indent="0">
              <a:buNone/>
            </a:pPr>
            <a:endParaRPr lang="en-NZ" sz="3200" dirty="0">
              <a:solidFill>
                <a:schemeClr val="bg1"/>
              </a:solidFill>
            </a:endParaRPr>
          </a:p>
          <a:p>
            <a:r>
              <a:rPr lang="en-NZ" sz="3200" dirty="0">
                <a:solidFill>
                  <a:schemeClr val="bg1"/>
                </a:solidFill>
              </a:rPr>
              <a:t>Illustrations</a:t>
            </a:r>
          </a:p>
        </p:txBody>
      </p:sp>
      <p:sp>
        <p:nvSpPr>
          <p:cNvPr id="4" name="Slide Number Placeholder 3">
            <a:extLst>
              <a:ext uri="{FF2B5EF4-FFF2-40B4-BE49-F238E27FC236}">
                <a16:creationId xmlns:a16="http://schemas.microsoft.com/office/drawing/2014/main" id="{6F2B107E-6940-FE3A-591A-8C1B9A0C1D8E}"/>
              </a:ext>
            </a:extLst>
          </p:cNvPr>
          <p:cNvSpPr>
            <a:spLocks noGrp="1"/>
          </p:cNvSpPr>
          <p:nvPr>
            <p:ph type="sldNum" sz="quarter" idx="4"/>
          </p:nvPr>
        </p:nvSpPr>
        <p:spPr/>
        <p:txBody>
          <a:bodyPr/>
          <a:lstStyle/>
          <a:p>
            <a:fld id="{297853C6-A926-494E-8631-81588BCC91BB}" type="slidenum">
              <a:rPr lang="en-NZ" smtClean="0"/>
              <a:t>2</a:t>
            </a:fld>
            <a:endParaRPr lang="en-NZ"/>
          </a:p>
        </p:txBody>
      </p:sp>
    </p:spTree>
    <p:extLst>
      <p:ext uri="{BB962C8B-B14F-4D97-AF65-F5344CB8AC3E}">
        <p14:creationId xmlns:p14="http://schemas.microsoft.com/office/powerpoint/2010/main" val="1498298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575F8-80BA-46A3-8DF4-8BD1CA1C1BD1}"/>
              </a:ext>
            </a:extLst>
          </p:cNvPr>
          <p:cNvSpPr>
            <a:spLocks noGrp="1"/>
          </p:cNvSpPr>
          <p:nvPr>
            <p:ph type="title"/>
          </p:nvPr>
        </p:nvSpPr>
        <p:spPr/>
        <p:txBody>
          <a:bodyPr/>
          <a:lstStyle/>
          <a:p>
            <a:pPr algn="ctr"/>
            <a:r>
              <a:rPr lang="mi-NZ" sz="5400" dirty="0">
                <a:solidFill>
                  <a:schemeClr val="bg1"/>
                </a:solidFill>
                <a:cs typeface="Segoe UI"/>
              </a:rPr>
              <a:t>Illustrations</a:t>
            </a:r>
            <a:endParaRPr lang="en-NZ" sz="5400">
              <a:solidFill>
                <a:schemeClr val="bg1"/>
              </a:solidFill>
              <a:cs typeface="Segoe UI"/>
            </a:endParaRPr>
          </a:p>
        </p:txBody>
      </p:sp>
      <p:sp>
        <p:nvSpPr>
          <p:cNvPr id="3" name="Content Placeholder 2">
            <a:extLst>
              <a:ext uri="{FF2B5EF4-FFF2-40B4-BE49-F238E27FC236}">
                <a16:creationId xmlns:a16="http://schemas.microsoft.com/office/drawing/2014/main" id="{8915E0F4-44EF-4BA8-9F73-265EA7EED771}"/>
              </a:ext>
            </a:extLst>
          </p:cNvPr>
          <p:cNvSpPr>
            <a:spLocks noGrp="1"/>
          </p:cNvSpPr>
          <p:nvPr>
            <p:ph idx="1"/>
          </p:nvPr>
        </p:nvSpPr>
        <p:spPr>
          <a:xfrm>
            <a:off x="295442" y="759725"/>
            <a:ext cx="11849100" cy="6574107"/>
          </a:xfrm>
        </p:spPr>
        <p:txBody>
          <a:bodyPr vert="horz" wrap="square" lIns="146304" tIns="91440" rIns="146304" bIns="91440" rtlCol="0" anchor="t">
            <a:spAutoFit/>
          </a:bodyPr>
          <a:lstStyle/>
          <a:p>
            <a:pPr marL="0" indent="0">
              <a:buNone/>
            </a:pPr>
            <a:endParaRPr lang="en-NZ" dirty="0">
              <a:solidFill>
                <a:schemeClr val="bg1"/>
              </a:solidFill>
              <a:cs typeface="Segoe UI Light"/>
            </a:endParaRPr>
          </a:p>
          <a:p>
            <a:endParaRPr lang="en-NZ" dirty="0">
              <a:solidFill>
                <a:schemeClr val="bg1"/>
              </a:solidFill>
              <a:cs typeface="Segoe UI Light"/>
            </a:endParaRPr>
          </a:p>
          <a:p>
            <a:r>
              <a:rPr lang="en-NZ" sz="4000" dirty="0">
                <a:solidFill>
                  <a:schemeClr val="bg1"/>
                </a:solidFill>
              </a:rPr>
              <a:t>Debt -  </a:t>
            </a:r>
            <a:r>
              <a:rPr lang="en-NZ" sz="4000" i="1" dirty="0">
                <a:solidFill>
                  <a:schemeClr val="bg1"/>
                </a:solidFill>
              </a:rPr>
              <a:t>Doney v Adlam</a:t>
            </a:r>
            <a:endParaRPr lang="en-NZ" sz="4000" i="1" dirty="0">
              <a:solidFill>
                <a:schemeClr val="bg1"/>
              </a:solidFill>
              <a:cs typeface="Segoe UI Light"/>
            </a:endParaRPr>
          </a:p>
          <a:p>
            <a:endParaRPr lang="en-NZ" sz="4000" dirty="0">
              <a:solidFill>
                <a:schemeClr val="bg1"/>
              </a:solidFill>
              <a:cs typeface="Segoe UI Light"/>
            </a:endParaRPr>
          </a:p>
          <a:p>
            <a:r>
              <a:rPr lang="en-NZ" sz="4000" dirty="0">
                <a:solidFill>
                  <a:schemeClr val="bg1"/>
                </a:solidFill>
                <a:cs typeface="Segoe UI Light"/>
              </a:rPr>
              <a:t>Trustee duties – </a:t>
            </a:r>
            <a:r>
              <a:rPr lang="en-NZ" sz="4000" i="1" dirty="0">
                <a:solidFill>
                  <a:schemeClr val="bg1"/>
                </a:solidFill>
                <a:cs typeface="Segoe UI Light"/>
              </a:rPr>
              <a:t>Kusabs v Staite</a:t>
            </a:r>
          </a:p>
          <a:p>
            <a:endParaRPr lang="en-NZ" sz="4000" dirty="0">
              <a:solidFill>
                <a:schemeClr val="bg1"/>
              </a:solidFill>
              <a:cs typeface="Segoe UI Light"/>
            </a:endParaRPr>
          </a:p>
          <a:p>
            <a:r>
              <a:rPr lang="en-NZ" sz="4000" dirty="0">
                <a:solidFill>
                  <a:schemeClr val="bg1"/>
                </a:solidFill>
                <a:cs typeface="Segoe UI Light"/>
              </a:rPr>
              <a:t>Employment contracts – </a:t>
            </a:r>
            <a:r>
              <a:rPr lang="en-NZ" sz="4000" i="1" dirty="0">
                <a:solidFill>
                  <a:schemeClr val="bg1"/>
                </a:solidFill>
                <a:cs typeface="Segoe UI Light"/>
              </a:rPr>
              <a:t>GF v Customs</a:t>
            </a:r>
          </a:p>
          <a:p>
            <a:endParaRPr lang="en-NZ" sz="4000" dirty="0">
              <a:solidFill>
                <a:schemeClr val="bg1"/>
              </a:solidFill>
              <a:cs typeface="Segoe UI Light"/>
            </a:endParaRPr>
          </a:p>
          <a:p>
            <a:endParaRPr lang="en-NZ" sz="4000" dirty="0">
              <a:solidFill>
                <a:schemeClr val="bg1"/>
              </a:solidFill>
              <a:cs typeface="Segoe UI Light"/>
            </a:endParaRPr>
          </a:p>
          <a:p>
            <a:endParaRPr lang="en-NZ" sz="3200" dirty="0">
              <a:solidFill>
                <a:schemeClr val="bg1"/>
              </a:solidFill>
              <a:cs typeface="Segoe UI Light"/>
            </a:endParaRPr>
          </a:p>
        </p:txBody>
      </p:sp>
      <p:sp>
        <p:nvSpPr>
          <p:cNvPr id="4" name="Slide Number Placeholder 3">
            <a:extLst>
              <a:ext uri="{FF2B5EF4-FFF2-40B4-BE49-F238E27FC236}">
                <a16:creationId xmlns:a16="http://schemas.microsoft.com/office/drawing/2014/main" id="{D1D39487-7F99-4C61-8EB3-18E4CB0ED458}"/>
              </a:ext>
            </a:extLst>
          </p:cNvPr>
          <p:cNvSpPr>
            <a:spLocks noGrp="1"/>
          </p:cNvSpPr>
          <p:nvPr>
            <p:ph type="sldNum" sz="quarter" idx="4"/>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297853C6-A926-494E-8631-81588BCC91BB}" type="slidenum">
              <a:rPr kumimoji="0" lang="en-NZ" sz="1200" b="0" i="0" u="none" strike="noStrike" kern="1200" cap="none" spc="0" normalizeH="0" baseline="0" noProof="0" smtClean="0">
                <a:ln>
                  <a:noFill/>
                </a:ln>
                <a:solidFill>
                  <a:srgbClr val="353535">
                    <a:tint val="75000"/>
                  </a:srgbClr>
                </a:solidFill>
                <a:effectLst/>
                <a:uLnTx/>
                <a:uFillTx/>
                <a:latin typeface="Segoe UI Semilight"/>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20</a:t>
            </a:fld>
            <a:endParaRPr kumimoji="0" lang="en-NZ" sz="1200" b="0" i="0" u="none" strike="noStrike" kern="1200" cap="none" spc="0" normalizeH="0" baseline="0" noProof="0">
              <a:ln>
                <a:noFill/>
              </a:ln>
              <a:solidFill>
                <a:srgbClr val="353535">
                  <a:tint val="75000"/>
                </a:srgbClr>
              </a:solidFill>
              <a:effectLst/>
              <a:uLnTx/>
              <a:uFillTx/>
              <a:latin typeface="Segoe UI Semilight"/>
              <a:ea typeface="+mn-ea"/>
              <a:cs typeface="+mn-cs"/>
            </a:endParaRPr>
          </a:p>
        </p:txBody>
      </p:sp>
    </p:spTree>
    <p:extLst>
      <p:ext uri="{BB962C8B-B14F-4D97-AF65-F5344CB8AC3E}">
        <p14:creationId xmlns:p14="http://schemas.microsoft.com/office/powerpoint/2010/main" val="2288806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575F8-80BA-46A3-8DF4-8BD1CA1C1BD1}"/>
              </a:ext>
            </a:extLst>
          </p:cNvPr>
          <p:cNvSpPr>
            <a:spLocks noGrp="1"/>
          </p:cNvSpPr>
          <p:nvPr>
            <p:ph type="title"/>
          </p:nvPr>
        </p:nvSpPr>
        <p:spPr/>
        <p:txBody>
          <a:bodyPr/>
          <a:lstStyle/>
          <a:p>
            <a:pPr algn="ctr"/>
            <a:r>
              <a:rPr lang="en-NZ" sz="5400" dirty="0">
                <a:solidFill>
                  <a:schemeClr val="bg1"/>
                </a:solidFill>
                <a:cs typeface="Segoe UI"/>
              </a:rPr>
              <a:t> Where to from here?</a:t>
            </a:r>
          </a:p>
        </p:txBody>
      </p:sp>
      <p:sp>
        <p:nvSpPr>
          <p:cNvPr id="3" name="Content Placeholder 2">
            <a:extLst>
              <a:ext uri="{FF2B5EF4-FFF2-40B4-BE49-F238E27FC236}">
                <a16:creationId xmlns:a16="http://schemas.microsoft.com/office/drawing/2014/main" id="{8915E0F4-44EF-4BA8-9F73-265EA7EED771}"/>
              </a:ext>
            </a:extLst>
          </p:cNvPr>
          <p:cNvSpPr>
            <a:spLocks noGrp="1"/>
          </p:cNvSpPr>
          <p:nvPr>
            <p:ph idx="1"/>
          </p:nvPr>
        </p:nvSpPr>
        <p:spPr>
          <a:xfrm>
            <a:off x="295275" y="1381126"/>
            <a:ext cx="11849100" cy="4395049"/>
          </a:xfrm>
        </p:spPr>
        <p:txBody>
          <a:bodyPr vert="horz" wrap="square" lIns="146304" tIns="91440" rIns="146304" bIns="91440" rtlCol="0" anchor="t">
            <a:spAutoFit/>
          </a:bodyPr>
          <a:lstStyle/>
          <a:p>
            <a:pPr marL="0" indent="0">
              <a:buNone/>
            </a:pPr>
            <a:endParaRPr lang="en-NZ" sz="4000" dirty="0">
              <a:solidFill>
                <a:schemeClr val="bg1"/>
              </a:solidFill>
              <a:cs typeface="Segoe UI Light"/>
            </a:endParaRPr>
          </a:p>
          <a:p>
            <a:pPr marL="0" indent="0">
              <a:buNone/>
            </a:pPr>
            <a:endParaRPr lang="en-NZ" sz="4000" dirty="0">
              <a:solidFill>
                <a:schemeClr val="bg1"/>
              </a:solidFill>
              <a:cs typeface="Segoe UI Light"/>
            </a:endParaRPr>
          </a:p>
          <a:p>
            <a:pPr marL="0" indent="0">
              <a:buNone/>
            </a:pPr>
            <a:r>
              <a:rPr lang="en-NZ" sz="4000" dirty="0">
                <a:solidFill>
                  <a:schemeClr val="bg1"/>
                </a:solidFill>
              </a:rPr>
              <a:t>                 Lots of energy, but a slow weave</a:t>
            </a:r>
            <a:endParaRPr lang="en-NZ" sz="4000">
              <a:solidFill>
                <a:schemeClr val="bg1"/>
              </a:solidFill>
              <a:cs typeface="Segoe UI Light"/>
            </a:endParaRPr>
          </a:p>
          <a:p>
            <a:pPr marL="0" indent="0">
              <a:buNone/>
            </a:pPr>
            <a:endParaRPr lang="en-NZ" sz="4000" dirty="0">
              <a:solidFill>
                <a:schemeClr val="bg1"/>
              </a:solidFill>
              <a:cs typeface="Segoe UI Light"/>
            </a:endParaRPr>
          </a:p>
          <a:p>
            <a:pPr marL="0" indent="0">
              <a:buNone/>
            </a:pPr>
            <a:endParaRPr lang="en-NZ" sz="3200" dirty="0">
              <a:solidFill>
                <a:schemeClr val="bg1"/>
              </a:solidFill>
              <a:cs typeface="Segoe UI Light"/>
            </a:endParaRPr>
          </a:p>
          <a:p>
            <a:pPr marL="0" indent="0">
              <a:buNone/>
            </a:pPr>
            <a:endParaRPr lang="en-NZ" sz="3200" dirty="0">
              <a:solidFill>
                <a:schemeClr val="bg1"/>
              </a:solidFill>
              <a:cs typeface="Segoe UI Light"/>
            </a:endParaRPr>
          </a:p>
          <a:p>
            <a:pPr marL="0" indent="0">
              <a:buNone/>
            </a:pPr>
            <a:endParaRPr lang="en-NZ" sz="3200" dirty="0">
              <a:solidFill>
                <a:schemeClr val="bg1"/>
              </a:solidFill>
              <a:cs typeface="Segoe UI Light"/>
            </a:endParaRPr>
          </a:p>
        </p:txBody>
      </p:sp>
      <p:sp>
        <p:nvSpPr>
          <p:cNvPr id="4" name="Slide Number Placeholder 3">
            <a:extLst>
              <a:ext uri="{FF2B5EF4-FFF2-40B4-BE49-F238E27FC236}">
                <a16:creationId xmlns:a16="http://schemas.microsoft.com/office/drawing/2014/main" id="{D1D39487-7F99-4C61-8EB3-18E4CB0ED458}"/>
              </a:ext>
            </a:extLst>
          </p:cNvPr>
          <p:cNvSpPr>
            <a:spLocks noGrp="1"/>
          </p:cNvSpPr>
          <p:nvPr>
            <p:ph type="sldNum" sz="quarter" idx="4"/>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297853C6-A926-494E-8631-81588BCC91BB}" type="slidenum">
              <a:rPr kumimoji="0" lang="en-NZ" sz="1200" b="0" i="0" u="none" strike="noStrike" kern="1200" cap="none" spc="0" normalizeH="0" baseline="0" noProof="0" smtClean="0">
                <a:ln>
                  <a:noFill/>
                </a:ln>
                <a:solidFill>
                  <a:srgbClr val="353535">
                    <a:tint val="75000"/>
                  </a:srgbClr>
                </a:solidFill>
                <a:effectLst/>
                <a:uLnTx/>
                <a:uFillTx/>
                <a:latin typeface="Segoe UI Semilight"/>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21</a:t>
            </a:fld>
            <a:endParaRPr kumimoji="0" lang="en-NZ" sz="1200" b="0" i="0" u="none" strike="noStrike" kern="1200" cap="none" spc="0" normalizeH="0" baseline="0" noProof="0">
              <a:ln>
                <a:noFill/>
              </a:ln>
              <a:solidFill>
                <a:srgbClr val="353535">
                  <a:tint val="75000"/>
                </a:srgbClr>
              </a:solidFill>
              <a:effectLst/>
              <a:uLnTx/>
              <a:uFillTx/>
              <a:latin typeface="Segoe UI Semilight"/>
              <a:ea typeface="+mn-ea"/>
              <a:cs typeface="+mn-cs"/>
            </a:endParaRPr>
          </a:p>
        </p:txBody>
      </p:sp>
    </p:spTree>
    <p:extLst>
      <p:ext uri="{BB962C8B-B14F-4D97-AF65-F5344CB8AC3E}">
        <p14:creationId xmlns:p14="http://schemas.microsoft.com/office/powerpoint/2010/main" val="333695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2F0F3-A6CE-7F95-AFA6-1A870F2F7CC0}"/>
              </a:ext>
            </a:extLst>
          </p:cNvPr>
          <p:cNvSpPr>
            <a:spLocks noGrp="1"/>
          </p:cNvSpPr>
          <p:nvPr>
            <p:ph type="title"/>
          </p:nvPr>
        </p:nvSpPr>
        <p:spPr>
          <a:xfrm>
            <a:off x="806181" y="295274"/>
            <a:ext cx="11882384" cy="917575"/>
          </a:xfrm>
        </p:spPr>
        <p:txBody>
          <a:bodyPr/>
          <a:lstStyle/>
          <a:p>
            <a:r>
              <a:rPr lang="en-US" sz="4800" dirty="0">
                <a:solidFill>
                  <a:schemeClr val="bg1"/>
                </a:solidFill>
                <a:cs typeface="Segoe UI"/>
              </a:rPr>
              <a:t>			Our starting point</a:t>
            </a:r>
            <a:endParaRPr lang="en-NZ">
              <a:solidFill>
                <a:schemeClr val="bg1"/>
              </a:solidFill>
              <a:cs typeface="Segoe UI"/>
            </a:endParaRPr>
          </a:p>
        </p:txBody>
      </p:sp>
      <p:sp>
        <p:nvSpPr>
          <p:cNvPr id="3" name="Content Placeholder 2">
            <a:extLst>
              <a:ext uri="{FF2B5EF4-FFF2-40B4-BE49-F238E27FC236}">
                <a16:creationId xmlns:a16="http://schemas.microsoft.com/office/drawing/2014/main" id="{AD90B11C-E47A-C0F0-A475-72598F083721}"/>
              </a:ext>
            </a:extLst>
          </p:cNvPr>
          <p:cNvSpPr>
            <a:spLocks noGrp="1"/>
          </p:cNvSpPr>
          <p:nvPr>
            <p:ph idx="1"/>
          </p:nvPr>
        </p:nvSpPr>
        <p:spPr>
          <a:xfrm>
            <a:off x="295275" y="1381126"/>
            <a:ext cx="11849100" cy="4062651"/>
          </a:xfrm>
        </p:spPr>
        <p:txBody>
          <a:bodyPr vert="horz" wrap="square" lIns="146304" tIns="91440" rIns="146304" bIns="91440" rtlCol="0" anchor="t">
            <a:spAutoFit/>
          </a:bodyPr>
          <a:lstStyle/>
          <a:p>
            <a:endParaRPr lang="en-NZ" dirty="0">
              <a:solidFill>
                <a:schemeClr val="bg1"/>
              </a:solidFill>
              <a:cs typeface="Segoe UI Light"/>
            </a:endParaRPr>
          </a:p>
          <a:p>
            <a:r>
              <a:rPr lang="en-NZ" dirty="0">
                <a:solidFill>
                  <a:schemeClr val="bg1"/>
                </a:solidFill>
              </a:rPr>
              <a:t>Tikanga : the set of values, principles, understandings, practices, norms, and mechanisms from which a person or community can determine the correct action in te Ao Māori</a:t>
            </a:r>
            <a:endParaRPr lang="en-NZ" dirty="0">
              <a:solidFill>
                <a:schemeClr val="bg1"/>
              </a:solidFill>
              <a:cs typeface="Segoe UI Light"/>
            </a:endParaRPr>
          </a:p>
          <a:p>
            <a:pPr marL="3730625" lvl="8" indent="0">
              <a:buNone/>
            </a:pPr>
            <a:r>
              <a:rPr lang="en-NZ" sz="3600" dirty="0">
                <a:solidFill>
                  <a:schemeClr val="bg1"/>
                </a:solidFill>
                <a:latin typeface="+mj-lt"/>
              </a:rPr>
              <a:t>Tā Edward Taihakurei Durie</a:t>
            </a:r>
            <a:endParaRPr lang="en-NZ" sz="3600" dirty="0">
              <a:solidFill>
                <a:schemeClr val="bg1"/>
              </a:solidFill>
              <a:latin typeface="+mj-lt"/>
              <a:cs typeface="Segoe UI Light"/>
            </a:endParaRPr>
          </a:p>
          <a:p>
            <a:pPr marL="0" indent="0">
              <a:buNone/>
            </a:pPr>
            <a:endParaRPr lang="en-NZ" dirty="0">
              <a:solidFill>
                <a:schemeClr val="bg1"/>
              </a:solidFill>
              <a:cs typeface="Segoe UI Light"/>
            </a:endParaRPr>
          </a:p>
        </p:txBody>
      </p:sp>
      <p:sp>
        <p:nvSpPr>
          <p:cNvPr id="4" name="Slide Number Placeholder 3">
            <a:extLst>
              <a:ext uri="{FF2B5EF4-FFF2-40B4-BE49-F238E27FC236}">
                <a16:creationId xmlns:a16="http://schemas.microsoft.com/office/drawing/2014/main" id="{E492A433-3272-4FC6-17E4-C98064F825D2}"/>
              </a:ext>
            </a:extLst>
          </p:cNvPr>
          <p:cNvSpPr>
            <a:spLocks noGrp="1"/>
          </p:cNvSpPr>
          <p:nvPr>
            <p:ph type="sldNum" sz="quarter" idx="4"/>
          </p:nvPr>
        </p:nvSpPr>
        <p:spPr/>
        <p:txBody>
          <a:bodyPr/>
          <a:lstStyle/>
          <a:p>
            <a:fld id="{297853C6-A926-494E-8631-81588BCC91BB}" type="slidenum">
              <a:rPr lang="en-NZ" smtClean="0"/>
              <a:t>3</a:t>
            </a:fld>
            <a:endParaRPr lang="en-NZ"/>
          </a:p>
        </p:txBody>
      </p:sp>
    </p:spTree>
    <p:extLst>
      <p:ext uri="{BB962C8B-B14F-4D97-AF65-F5344CB8AC3E}">
        <p14:creationId xmlns:p14="http://schemas.microsoft.com/office/powerpoint/2010/main" val="744521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8FEF8-AD0B-28B9-520F-7F8B255E1E03}"/>
              </a:ext>
            </a:extLst>
          </p:cNvPr>
          <p:cNvSpPr>
            <a:spLocks noGrp="1"/>
          </p:cNvSpPr>
          <p:nvPr>
            <p:ph type="title"/>
          </p:nvPr>
        </p:nvSpPr>
        <p:spPr>
          <a:xfrm>
            <a:off x="288926" y="292100"/>
            <a:ext cx="11882384" cy="917575"/>
          </a:xfrm>
        </p:spPr>
        <p:txBody>
          <a:bodyPr/>
          <a:lstStyle/>
          <a:p>
            <a:pPr algn="ctr"/>
            <a:r>
              <a:rPr lang="en-NZ" sz="5400" dirty="0">
                <a:solidFill>
                  <a:schemeClr val="bg1"/>
                </a:solidFill>
                <a:cs typeface="Segoe UI"/>
              </a:rPr>
              <a:t>Context</a:t>
            </a:r>
          </a:p>
        </p:txBody>
      </p:sp>
      <p:sp>
        <p:nvSpPr>
          <p:cNvPr id="3" name="Content Placeholder 2">
            <a:extLst>
              <a:ext uri="{FF2B5EF4-FFF2-40B4-BE49-F238E27FC236}">
                <a16:creationId xmlns:a16="http://schemas.microsoft.com/office/drawing/2014/main" id="{E2604290-14F9-7386-2CA9-E35A675913EF}"/>
              </a:ext>
            </a:extLst>
          </p:cNvPr>
          <p:cNvSpPr>
            <a:spLocks noGrp="1"/>
          </p:cNvSpPr>
          <p:nvPr>
            <p:ph idx="1"/>
          </p:nvPr>
        </p:nvSpPr>
        <p:spPr>
          <a:xfrm>
            <a:off x="174077" y="2295938"/>
            <a:ext cx="11429232" cy="923330"/>
          </a:xfrm>
        </p:spPr>
        <p:txBody>
          <a:bodyPr vert="horz" wrap="square" lIns="146304" tIns="91440" rIns="146304" bIns="91440" rtlCol="0" anchor="t">
            <a:spAutoFit/>
          </a:bodyPr>
          <a:lstStyle/>
          <a:p>
            <a:pPr marL="3730625" lvl="8" indent="0">
              <a:buNone/>
            </a:pPr>
            <a:r>
              <a:rPr lang="en-NZ" sz="4800" dirty="0">
                <a:solidFill>
                  <a:schemeClr val="bg1"/>
                </a:solidFill>
              </a:rPr>
              <a:t>Time of transition</a:t>
            </a:r>
            <a:endParaRPr lang="en-NZ" sz="4800">
              <a:solidFill>
                <a:schemeClr val="bg1"/>
              </a:solidFill>
              <a:cs typeface="Segoe UI Semilight"/>
            </a:endParaRPr>
          </a:p>
        </p:txBody>
      </p:sp>
      <p:sp>
        <p:nvSpPr>
          <p:cNvPr id="4" name="Slide Number Placeholder 3">
            <a:extLst>
              <a:ext uri="{FF2B5EF4-FFF2-40B4-BE49-F238E27FC236}">
                <a16:creationId xmlns:a16="http://schemas.microsoft.com/office/drawing/2014/main" id="{8D96403B-54FD-4781-5A36-43AFE683905C}"/>
              </a:ext>
            </a:extLst>
          </p:cNvPr>
          <p:cNvSpPr>
            <a:spLocks noGrp="1"/>
          </p:cNvSpPr>
          <p:nvPr>
            <p:ph type="sldNum" sz="quarter" idx="4"/>
          </p:nvPr>
        </p:nvSpPr>
        <p:spPr/>
        <p:txBody>
          <a:bodyPr/>
          <a:lstStyle/>
          <a:p>
            <a:fld id="{297853C6-A926-494E-8631-81588BCC91BB}" type="slidenum">
              <a:rPr lang="en-NZ" smtClean="0"/>
              <a:t>4</a:t>
            </a:fld>
            <a:endParaRPr lang="en-NZ"/>
          </a:p>
        </p:txBody>
      </p:sp>
    </p:spTree>
    <p:extLst>
      <p:ext uri="{BB962C8B-B14F-4D97-AF65-F5344CB8AC3E}">
        <p14:creationId xmlns:p14="http://schemas.microsoft.com/office/powerpoint/2010/main" val="468496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sz="5400" b="1" dirty="0">
                <a:solidFill>
                  <a:schemeClr val="bg1"/>
                </a:solidFill>
              </a:rPr>
              <a:t>Te Wharenui </a:t>
            </a:r>
            <a:endParaRPr lang="en-NZ" sz="5400" b="1" dirty="0">
              <a:solidFill>
                <a:schemeClr val="bg1"/>
              </a:solidFill>
            </a:endParaRPr>
          </a:p>
        </p:txBody>
      </p:sp>
      <p:sp>
        <p:nvSpPr>
          <p:cNvPr id="5" name="Slide Number Placeholder 4"/>
          <p:cNvSpPr>
            <a:spLocks noGrp="1"/>
          </p:cNvSpPr>
          <p:nvPr>
            <p:ph type="sldNum" sz="quarter" idx="4"/>
          </p:nvPr>
        </p:nvSpPr>
        <p:spPr>
          <a:prstGeom prst="rect">
            <a:avLst/>
          </a:prstGeom>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r>
              <a:rPr kumimoji="0" lang="mi-NZ" sz="1200" b="0" i="0" u="none" strike="noStrike" kern="1200" cap="none" spc="0" normalizeH="0" baseline="0" noProof="0">
                <a:ln>
                  <a:noFill/>
                </a:ln>
                <a:solidFill>
                  <a:srgbClr val="353535">
                    <a:tint val="75000"/>
                  </a:srgbClr>
                </a:solidFill>
                <a:effectLst/>
                <a:uLnTx/>
                <a:uFillTx/>
                <a:latin typeface="Segoe UI Semilight"/>
                <a:ea typeface="+mn-ea"/>
                <a:cs typeface="+mn-cs"/>
              </a:rPr>
              <a:t>3</a:t>
            </a:r>
            <a:endParaRPr kumimoji="0" lang="en-NZ" sz="1200" b="0" i="0" u="none" strike="noStrike" kern="1200" cap="none" spc="0" normalizeH="0" baseline="0" noProof="0" dirty="0">
              <a:ln>
                <a:noFill/>
              </a:ln>
              <a:solidFill>
                <a:srgbClr val="353535">
                  <a:tint val="75000"/>
                </a:srgbClr>
              </a:solidFill>
              <a:effectLst/>
              <a:uLnTx/>
              <a:uFillTx/>
              <a:latin typeface="Segoe UI Semilight"/>
              <a:ea typeface="+mn-ea"/>
              <a:cs typeface="+mn-cs"/>
            </a:endParaRPr>
          </a:p>
        </p:txBody>
      </p:sp>
      <p:sp>
        <p:nvSpPr>
          <p:cNvPr id="4" name="Content Placeholder 3">
            <a:extLst>
              <a:ext uri="{FF2B5EF4-FFF2-40B4-BE49-F238E27FC236}">
                <a16:creationId xmlns:a16="http://schemas.microsoft.com/office/drawing/2014/main" id="{451EC2E0-340D-5AA5-3EC6-594E21CA3208}"/>
              </a:ext>
            </a:extLst>
          </p:cNvPr>
          <p:cNvSpPr>
            <a:spLocks noGrp="1"/>
          </p:cNvSpPr>
          <p:nvPr>
            <p:ph idx="1"/>
          </p:nvPr>
        </p:nvSpPr>
        <p:spPr>
          <a:xfrm>
            <a:off x="894770" y="1752169"/>
            <a:ext cx="10379651" cy="1846659"/>
          </a:xfrm>
        </p:spPr>
        <p:txBody>
          <a:bodyPr vert="horz" wrap="square" lIns="146304" tIns="91440" rIns="146304" bIns="91440" rtlCol="0" anchor="t">
            <a:spAutoFit/>
          </a:bodyPr>
          <a:lstStyle/>
          <a:p>
            <a:pPr marL="0" indent="0">
              <a:buNone/>
            </a:pPr>
            <a:r>
              <a:rPr lang="en-NZ" sz="3200" dirty="0">
                <a:solidFill>
                  <a:schemeClr val="bg1"/>
                </a:solidFill>
              </a:rPr>
              <a:t>                             </a:t>
            </a:r>
            <a:endParaRPr lang="en-NZ" sz="3200" dirty="0">
              <a:solidFill>
                <a:schemeClr val="bg1"/>
              </a:solidFill>
              <a:cs typeface="Segoe UI Light"/>
            </a:endParaRPr>
          </a:p>
          <a:p>
            <a:pPr marL="0" indent="0">
              <a:buNone/>
            </a:pPr>
            <a:r>
              <a:rPr lang="en-NZ" sz="3200" dirty="0">
                <a:solidFill>
                  <a:schemeClr val="bg1"/>
                </a:solidFill>
              </a:rPr>
              <a:t>                            </a:t>
            </a:r>
            <a:r>
              <a:rPr lang="en-NZ" sz="4800" dirty="0">
                <a:solidFill>
                  <a:schemeClr val="bg1"/>
                </a:solidFill>
              </a:rPr>
              <a:t>Cognitive Shift</a:t>
            </a:r>
            <a:endParaRPr lang="en-NZ" sz="4800" dirty="0">
              <a:solidFill>
                <a:schemeClr val="bg1"/>
              </a:solidFill>
              <a:cs typeface="Segoe UI Light"/>
            </a:endParaRPr>
          </a:p>
          <a:p>
            <a:endParaRPr lang="en-NZ" sz="2400" dirty="0">
              <a:solidFill>
                <a:schemeClr val="bg1"/>
              </a:solidFill>
              <a:cs typeface="Segoe UI Light"/>
            </a:endParaRPr>
          </a:p>
        </p:txBody>
      </p:sp>
    </p:spTree>
    <p:extLst>
      <p:ext uri="{BB962C8B-B14F-4D97-AF65-F5344CB8AC3E}">
        <p14:creationId xmlns:p14="http://schemas.microsoft.com/office/powerpoint/2010/main" val="2666999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07A56-F419-067E-1090-D1E994751066}"/>
              </a:ext>
            </a:extLst>
          </p:cNvPr>
          <p:cNvSpPr>
            <a:spLocks noGrp="1"/>
          </p:cNvSpPr>
          <p:nvPr>
            <p:ph type="title"/>
          </p:nvPr>
        </p:nvSpPr>
        <p:spPr>
          <a:xfrm>
            <a:off x="177996" y="210750"/>
            <a:ext cx="11882384" cy="917575"/>
          </a:xfrm>
        </p:spPr>
        <p:txBody>
          <a:bodyPr/>
          <a:lstStyle/>
          <a:p>
            <a:r>
              <a:rPr lang="en-US" sz="5400" b="1" dirty="0">
                <a:solidFill>
                  <a:schemeClr val="bg1"/>
                </a:solidFill>
                <a:cs typeface="Segoe UI"/>
              </a:rPr>
              <a:t>		Tikanga normative framework</a:t>
            </a:r>
            <a:endParaRPr lang="en-NZ" sz="5400">
              <a:solidFill>
                <a:schemeClr val="bg1"/>
              </a:solidFill>
              <a:cs typeface="Segoe UI"/>
            </a:endParaRPr>
          </a:p>
        </p:txBody>
      </p:sp>
      <p:sp>
        <p:nvSpPr>
          <p:cNvPr id="3" name="Content Placeholder 2">
            <a:extLst>
              <a:ext uri="{FF2B5EF4-FFF2-40B4-BE49-F238E27FC236}">
                <a16:creationId xmlns:a16="http://schemas.microsoft.com/office/drawing/2014/main" id="{74138EB8-9170-8542-2506-88CA773F9E38}"/>
              </a:ext>
            </a:extLst>
          </p:cNvPr>
          <p:cNvSpPr>
            <a:spLocks noGrp="1"/>
          </p:cNvSpPr>
          <p:nvPr>
            <p:ph idx="1"/>
          </p:nvPr>
        </p:nvSpPr>
        <p:spPr>
          <a:xfrm>
            <a:off x="1539566" y="1513950"/>
            <a:ext cx="11849100" cy="4690515"/>
          </a:xfrm>
        </p:spPr>
        <p:txBody>
          <a:bodyPr vert="horz" wrap="square" lIns="146304" tIns="91440" rIns="146304" bIns="91440" rtlCol="0" anchor="t">
            <a:spAutoFit/>
          </a:bodyPr>
          <a:lstStyle/>
          <a:p>
            <a:pPr marL="0" indent="0">
              <a:buNone/>
            </a:pPr>
            <a:endParaRPr lang="en-NZ" sz="3200" dirty="0">
              <a:solidFill>
                <a:schemeClr val="bg1"/>
              </a:solidFill>
              <a:cs typeface="Segoe UI Light"/>
            </a:endParaRPr>
          </a:p>
          <a:p>
            <a:pPr marL="0" indent="0">
              <a:buNone/>
            </a:pPr>
            <a:endParaRPr lang="en-NZ" sz="3200" dirty="0">
              <a:solidFill>
                <a:schemeClr val="bg1"/>
              </a:solidFill>
              <a:cs typeface="Segoe UI Light"/>
            </a:endParaRPr>
          </a:p>
          <a:p>
            <a:pPr marL="0" indent="0">
              <a:buNone/>
            </a:pPr>
            <a:r>
              <a:rPr lang="en-NZ" sz="3200" dirty="0">
                <a:solidFill>
                  <a:schemeClr val="bg1"/>
                </a:solidFill>
              </a:rPr>
              <a:t>                </a:t>
            </a:r>
            <a:r>
              <a:rPr lang="en-NZ" sz="4800" dirty="0">
                <a:solidFill>
                  <a:schemeClr val="bg1"/>
                </a:solidFill>
              </a:rPr>
              <a:t>He korowai </a:t>
            </a:r>
            <a:r>
              <a:rPr lang="en-NZ" sz="4800" err="1">
                <a:solidFill>
                  <a:schemeClr val="bg1"/>
                </a:solidFill>
              </a:rPr>
              <a:t>tāwharau</a:t>
            </a:r>
            <a:endParaRPr lang="en-NZ" sz="4800">
              <a:solidFill>
                <a:schemeClr val="bg1"/>
              </a:solidFill>
              <a:cs typeface="Segoe UI Light"/>
            </a:endParaRPr>
          </a:p>
          <a:p>
            <a:endParaRPr lang="en-NZ" sz="3200" dirty="0">
              <a:solidFill>
                <a:schemeClr val="bg1"/>
              </a:solidFill>
              <a:cs typeface="Segoe UI Light"/>
            </a:endParaRPr>
          </a:p>
          <a:p>
            <a:pPr marL="0" indent="0">
              <a:buNone/>
            </a:pPr>
            <a:endParaRPr lang="en-NZ" sz="3200" dirty="0">
              <a:solidFill>
                <a:schemeClr val="bg1"/>
              </a:solidFill>
              <a:cs typeface="Segoe UI Light"/>
            </a:endParaRPr>
          </a:p>
          <a:p>
            <a:endParaRPr lang="en-NZ" sz="3200" dirty="0">
              <a:solidFill>
                <a:schemeClr val="bg1"/>
              </a:solidFill>
              <a:cs typeface="Segoe UI Light"/>
            </a:endParaRPr>
          </a:p>
          <a:p>
            <a:endParaRPr lang="en-NZ" sz="3200" dirty="0">
              <a:solidFill>
                <a:schemeClr val="bg1"/>
              </a:solidFill>
              <a:cs typeface="Segoe UI Light"/>
            </a:endParaRPr>
          </a:p>
          <a:p>
            <a:endParaRPr lang="en-NZ" sz="3200" dirty="0">
              <a:solidFill>
                <a:schemeClr val="bg1"/>
              </a:solidFill>
              <a:cs typeface="Segoe UI Light"/>
            </a:endParaRPr>
          </a:p>
        </p:txBody>
      </p:sp>
      <p:sp>
        <p:nvSpPr>
          <p:cNvPr id="4" name="Slide Number Placeholder 3">
            <a:extLst>
              <a:ext uri="{FF2B5EF4-FFF2-40B4-BE49-F238E27FC236}">
                <a16:creationId xmlns:a16="http://schemas.microsoft.com/office/drawing/2014/main" id="{4C665AA3-531A-315B-C538-8CC0FEC0BF4E}"/>
              </a:ext>
            </a:extLst>
          </p:cNvPr>
          <p:cNvSpPr>
            <a:spLocks noGrp="1"/>
          </p:cNvSpPr>
          <p:nvPr>
            <p:ph type="sldNum" sz="quarter" idx="4"/>
          </p:nvPr>
        </p:nvSpPr>
        <p:spPr/>
        <p:txBody>
          <a:bodyPr/>
          <a:lstStyle/>
          <a:p>
            <a:fld id="{297853C6-A926-494E-8631-81588BCC91BB}" type="slidenum">
              <a:rPr lang="en-NZ" smtClean="0"/>
              <a:t>6</a:t>
            </a:fld>
            <a:endParaRPr lang="en-NZ"/>
          </a:p>
        </p:txBody>
      </p:sp>
    </p:spTree>
    <p:extLst>
      <p:ext uri="{BB962C8B-B14F-4D97-AF65-F5344CB8AC3E}">
        <p14:creationId xmlns:p14="http://schemas.microsoft.com/office/powerpoint/2010/main" val="1944605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FAE87-EAC8-881A-99BB-45BB6AA7E708}"/>
              </a:ext>
            </a:extLst>
          </p:cNvPr>
          <p:cNvSpPr>
            <a:spLocks noGrp="1"/>
          </p:cNvSpPr>
          <p:nvPr>
            <p:ph type="title"/>
          </p:nvPr>
        </p:nvSpPr>
        <p:spPr/>
        <p:txBody>
          <a:bodyPr/>
          <a:lstStyle/>
          <a:p>
            <a:r>
              <a:rPr lang="en-US" sz="5400" b="1" dirty="0">
                <a:solidFill>
                  <a:schemeClr val="bg1"/>
                </a:solidFill>
                <a:cs typeface="Segoe UI"/>
              </a:rPr>
              <a:t>		Tikanga normative framework</a:t>
            </a:r>
            <a:endParaRPr lang="en-NZ" sz="5400">
              <a:solidFill>
                <a:schemeClr val="bg1"/>
              </a:solidFill>
              <a:cs typeface="Segoe UI"/>
            </a:endParaRPr>
          </a:p>
        </p:txBody>
      </p:sp>
      <p:sp>
        <p:nvSpPr>
          <p:cNvPr id="3" name="Content Placeholder 2">
            <a:extLst>
              <a:ext uri="{FF2B5EF4-FFF2-40B4-BE49-F238E27FC236}">
                <a16:creationId xmlns:a16="http://schemas.microsoft.com/office/drawing/2014/main" id="{A4E727DA-CEDD-FB0D-BCFD-9F9846868F25}"/>
              </a:ext>
            </a:extLst>
          </p:cNvPr>
          <p:cNvSpPr>
            <a:spLocks noGrp="1"/>
          </p:cNvSpPr>
          <p:nvPr>
            <p:ph idx="1"/>
          </p:nvPr>
        </p:nvSpPr>
        <p:spPr>
          <a:xfrm>
            <a:off x="295275" y="1381126"/>
            <a:ext cx="11849100" cy="1902059"/>
          </a:xfrm>
        </p:spPr>
        <p:txBody>
          <a:bodyPr vert="horz" wrap="square" lIns="146304" tIns="91440" rIns="146304" bIns="91440" rtlCol="0" anchor="t">
            <a:spAutoFit/>
          </a:bodyPr>
          <a:lstStyle/>
          <a:p>
            <a:endParaRPr lang="en-NZ" dirty="0">
              <a:solidFill>
                <a:schemeClr val="bg1"/>
              </a:solidFill>
              <a:cs typeface="Segoe UI Light"/>
            </a:endParaRPr>
          </a:p>
          <a:p>
            <a:endParaRPr lang="en-NZ" dirty="0">
              <a:solidFill>
                <a:schemeClr val="bg1"/>
              </a:solidFill>
              <a:cs typeface="Segoe UI Light"/>
            </a:endParaRPr>
          </a:p>
          <a:p>
            <a:endParaRPr lang="en-NZ" dirty="0">
              <a:solidFill>
                <a:schemeClr val="bg1"/>
              </a:solidFill>
              <a:cs typeface="Segoe UI Light"/>
            </a:endParaRPr>
          </a:p>
        </p:txBody>
      </p:sp>
      <p:sp>
        <p:nvSpPr>
          <p:cNvPr id="4" name="Slide Number Placeholder 3">
            <a:extLst>
              <a:ext uri="{FF2B5EF4-FFF2-40B4-BE49-F238E27FC236}">
                <a16:creationId xmlns:a16="http://schemas.microsoft.com/office/drawing/2014/main" id="{5E81A0B5-169B-656F-0F53-0CB2C8C9BBD3}"/>
              </a:ext>
            </a:extLst>
          </p:cNvPr>
          <p:cNvSpPr>
            <a:spLocks noGrp="1"/>
          </p:cNvSpPr>
          <p:nvPr>
            <p:ph type="sldNum" sz="quarter" idx="4"/>
          </p:nvPr>
        </p:nvSpPr>
        <p:spPr/>
        <p:txBody>
          <a:bodyPr/>
          <a:lstStyle/>
          <a:p>
            <a:fld id="{297853C6-A926-494E-8631-81588BCC91BB}" type="slidenum">
              <a:rPr lang="en-NZ" smtClean="0"/>
              <a:t>7</a:t>
            </a:fld>
            <a:endParaRPr lang="en-NZ"/>
          </a:p>
        </p:txBody>
      </p:sp>
      <p:sp>
        <p:nvSpPr>
          <p:cNvPr id="6" name="TextBox 5">
            <a:extLst>
              <a:ext uri="{FF2B5EF4-FFF2-40B4-BE49-F238E27FC236}">
                <a16:creationId xmlns:a16="http://schemas.microsoft.com/office/drawing/2014/main" id="{F4BE5055-507E-EE9F-9361-34435C03B580}"/>
              </a:ext>
            </a:extLst>
          </p:cNvPr>
          <p:cNvSpPr txBox="1"/>
          <p:nvPr/>
        </p:nvSpPr>
        <p:spPr>
          <a:xfrm>
            <a:off x="2345897" y="2658380"/>
            <a:ext cx="8947918" cy="830997"/>
          </a:xfrm>
          <a:prstGeom prst="rect">
            <a:avLst/>
          </a:prstGeom>
          <a:noFill/>
        </p:spPr>
        <p:txBody>
          <a:bodyPr wrap="square">
            <a:spAutoFit/>
          </a:bodyPr>
          <a:lstStyle/>
          <a:p>
            <a:r>
              <a:rPr lang="en-NZ" sz="4800" dirty="0">
                <a:solidFill>
                  <a:schemeClr val="bg1"/>
                </a:solidFill>
              </a:rPr>
              <a:t>An integrated system of norms  </a:t>
            </a:r>
            <a:endParaRPr lang="en-NZ" sz="4800" dirty="0"/>
          </a:p>
        </p:txBody>
      </p:sp>
    </p:spTree>
    <p:extLst>
      <p:ext uri="{BB962C8B-B14F-4D97-AF65-F5344CB8AC3E}">
        <p14:creationId xmlns:p14="http://schemas.microsoft.com/office/powerpoint/2010/main" val="339888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sz="5400" b="1" dirty="0">
                <a:solidFill>
                  <a:schemeClr val="bg1"/>
                </a:solidFill>
              </a:rPr>
              <a:t>Tikanga normative framework</a:t>
            </a:r>
            <a:endParaRPr lang="en-NZ" sz="5400" b="1" dirty="0">
              <a:solidFill>
                <a:schemeClr val="bg1"/>
              </a:solidFill>
            </a:endParaRPr>
          </a:p>
        </p:txBody>
      </p:sp>
      <p:sp>
        <p:nvSpPr>
          <p:cNvPr id="5" name="Slide Number Placeholder 4"/>
          <p:cNvSpPr>
            <a:spLocks noGrp="1"/>
          </p:cNvSpPr>
          <p:nvPr>
            <p:ph type="sldNum" sz="quarter" idx="4"/>
          </p:nvPr>
        </p:nvSpPr>
        <p:spPr>
          <a:prstGeom prst="rect">
            <a:avLst/>
          </a:prstGeom>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r>
              <a:rPr kumimoji="0" lang="mi-NZ" sz="1200" b="0" i="0" u="none" strike="noStrike" kern="1200" cap="none" spc="0" normalizeH="0" baseline="0" noProof="0">
                <a:ln>
                  <a:noFill/>
                </a:ln>
                <a:solidFill>
                  <a:srgbClr val="353535">
                    <a:tint val="75000"/>
                  </a:srgbClr>
                </a:solidFill>
                <a:effectLst/>
                <a:uLnTx/>
                <a:uFillTx/>
                <a:latin typeface="Segoe UI Semilight"/>
                <a:ea typeface="+mn-ea"/>
                <a:cs typeface="+mn-cs"/>
              </a:rPr>
              <a:t>3</a:t>
            </a:r>
            <a:endParaRPr kumimoji="0" lang="en-NZ" sz="1200" b="0" i="0" u="none" strike="noStrike" kern="1200" cap="none" spc="0" normalizeH="0" baseline="0" noProof="0" dirty="0">
              <a:ln>
                <a:noFill/>
              </a:ln>
              <a:solidFill>
                <a:srgbClr val="353535">
                  <a:tint val="75000"/>
                </a:srgbClr>
              </a:solidFill>
              <a:effectLst/>
              <a:uLnTx/>
              <a:uFillTx/>
              <a:latin typeface="Segoe UI Semilight"/>
              <a:ea typeface="+mn-ea"/>
              <a:cs typeface="+mn-cs"/>
            </a:endParaRPr>
          </a:p>
        </p:txBody>
      </p:sp>
      <p:sp>
        <p:nvSpPr>
          <p:cNvPr id="4" name="Content Placeholder 3">
            <a:extLst>
              <a:ext uri="{FF2B5EF4-FFF2-40B4-BE49-F238E27FC236}">
                <a16:creationId xmlns:a16="http://schemas.microsoft.com/office/drawing/2014/main" id="{451EC2E0-340D-5AA5-3EC6-594E21CA3208}"/>
              </a:ext>
            </a:extLst>
          </p:cNvPr>
          <p:cNvSpPr>
            <a:spLocks noGrp="1"/>
          </p:cNvSpPr>
          <p:nvPr>
            <p:ph idx="1"/>
          </p:nvPr>
        </p:nvSpPr>
        <p:spPr>
          <a:xfrm>
            <a:off x="559413" y="1410584"/>
            <a:ext cx="10270595" cy="2105192"/>
          </a:xfrm>
        </p:spPr>
        <p:txBody>
          <a:bodyPr/>
          <a:lstStyle/>
          <a:p>
            <a:pPr marL="0" indent="0">
              <a:buNone/>
            </a:pPr>
            <a:endParaRPr lang="en-NZ" dirty="0">
              <a:solidFill>
                <a:schemeClr val="bg1"/>
              </a:solidFill>
            </a:endParaRPr>
          </a:p>
          <a:p>
            <a:pPr marL="0" indent="0">
              <a:buNone/>
            </a:pPr>
            <a:endParaRPr lang="en-NZ" dirty="0">
              <a:solidFill>
                <a:schemeClr val="bg1"/>
              </a:solidFill>
            </a:endParaRPr>
          </a:p>
          <a:p>
            <a:pPr marL="0" indent="0">
              <a:buNone/>
            </a:pPr>
            <a:r>
              <a:rPr lang="en-NZ" dirty="0">
                <a:solidFill>
                  <a:schemeClr val="bg1"/>
                </a:solidFill>
              </a:rPr>
              <a:t>                  	</a:t>
            </a:r>
            <a:r>
              <a:rPr lang="en-NZ" sz="4800" dirty="0">
                <a:solidFill>
                  <a:schemeClr val="bg1"/>
                </a:solidFill>
              </a:rPr>
              <a:t>Te Ao Māori - Wairua</a:t>
            </a:r>
          </a:p>
        </p:txBody>
      </p:sp>
      <p:sp>
        <p:nvSpPr>
          <p:cNvPr id="7" name="TextBox 6">
            <a:extLst>
              <a:ext uri="{FF2B5EF4-FFF2-40B4-BE49-F238E27FC236}">
                <a16:creationId xmlns:a16="http://schemas.microsoft.com/office/drawing/2014/main" id="{208F553A-554A-5ECF-C1C1-51F81DB70FFB}"/>
              </a:ext>
            </a:extLst>
          </p:cNvPr>
          <p:cNvSpPr txBox="1"/>
          <p:nvPr/>
        </p:nvSpPr>
        <p:spPr>
          <a:xfrm>
            <a:off x="2371928" y="2218880"/>
            <a:ext cx="5432669" cy="830997"/>
          </a:xfrm>
          <a:prstGeom prst="rect">
            <a:avLst/>
          </a:prstGeom>
          <a:noFill/>
        </p:spPr>
        <p:txBody>
          <a:bodyPr wrap="square" lIns="91440" tIns="45720" rIns="91440" bIns="45720" anchor="t">
            <a:spAutoFit/>
          </a:bodyPr>
          <a:lstStyle/>
          <a:p>
            <a:endParaRPr lang="en-NZ" sz="2400" dirty="0">
              <a:solidFill>
                <a:schemeClr val="bg1"/>
              </a:solidFill>
            </a:endParaRPr>
          </a:p>
          <a:p>
            <a:r>
              <a:rPr lang="en-NZ" sz="2400" dirty="0">
                <a:solidFill>
                  <a:schemeClr val="bg1"/>
                </a:solidFill>
              </a:rPr>
              <a:t>      </a:t>
            </a:r>
            <a:endParaRPr lang="en-NZ" sz="2400" dirty="0">
              <a:solidFill>
                <a:schemeClr val="bg1"/>
              </a:solidFill>
              <a:cs typeface="Segoe UI Semilight"/>
            </a:endParaRPr>
          </a:p>
        </p:txBody>
      </p:sp>
    </p:spTree>
    <p:extLst>
      <p:ext uri="{BB962C8B-B14F-4D97-AF65-F5344CB8AC3E}">
        <p14:creationId xmlns:p14="http://schemas.microsoft.com/office/powerpoint/2010/main" val="963836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NZ" sz="5400" dirty="0">
                <a:solidFill>
                  <a:schemeClr val="bg1"/>
                </a:solidFill>
              </a:rPr>
              <a:t>Whakapapa and whanaungatanga</a:t>
            </a:r>
            <a:br>
              <a:rPr lang="en-NZ" sz="5400" dirty="0">
                <a:solidFill>
                  <a:schemeClr val="bg1"/>
                </a:solidFill>
              </a:rPr>
            </a:br>
            <a:endParaRPr lang="en-NZ" sz="5400" b="1" dirty="0">
              <a:solidFill>
                <a:schemeClr val="bg1"/>
              </a:solidFill>
            </a:endParaRPr>
          </a:p>
        </p:txBody>
      </p:sp>
      <p:sp>
        <p:nvSpPr>
          <p:cNvPr id="5" name="Slide Number Placeholder 4"/>
          <p:cNvSpPr>
            <a:spLocks noGrp="1"/>
          </p:cNvSpPr>
          <p:nvPr>
            <p:ph type="sldNum" sz="quarter" idx="4"/>
          </p:nvPr>
        </p:nvSpPr>
        <p:spPr>
          <a:prstGeom prst="rect">
            <a:avLst/>
          </a:prstGeom>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r>
              <a:rPr kumimoji="0" lang="mi-NZ" sz="1200" b="0" i="0" u="none" strike="noStrike" kern="1200" cap="none" spc="0" normalizeH="0" baseline="0" noProof="0">
                <a:ln>
                  <a:noFill/>
                </a:ln>
                <a:solidFill>
                  <a:srgbClr val="353535">
                    <a:tint val="75000"/>
                  </a:srgbClr>
                </a:solidFill>
                <a:effectLst/>
                <a:uLnTx/>
                <a:uFillTx/>
                <a:latin typeface="Segoe UI Semilight"/>
                <a:ea typeface="+mn-ea"/>
                <a:cs typeface="+mn-cs"/>
              </a:rPr>
              <a:t>3</a:t>
            </a:r>
            <a:endParaRPr kumimoji="0" lang="en-NZ" sz="1200" b="0" i="0" u="none" strike="noStrike" kern="1200" cap="none" spc="0" normalizeH="0" baseline="0" noProof="0" dirty="0">
              <a:ln>
                <a:noFill/>
              </a:ln>
              <a:solidFill>
                <a:srgbClr val="353535">
                  <a:tint val="75000"/>
                </a:srgbClr>
              </a:solidFill>
              <a:effectLst/>
              <a:uLnTx/>
              <a:uFillTx/>
              <a:latin typeface="Segoe UI Semilight"/>
              <a:ea typeface="+mn-ea"/>
              <a:cs typeface="+mn-cs"/>
            </a:endParaRPr>
          </a:p>
        </p:txBody>
      </p:sp>
      <p:sp>
        <p:nvSpPr>
          <p:cNvPr id="4" name="Content Placeholder 3">
            <a:extLst>
              <a:ext uri="{FF2B5EF4-FFF2-40B4-BE49-F238E27FC236}">
                <a16:creationId xmlns:a16="http://schemas.microsoft.com/office/drawing/2014/main" id="{451EC2E0-340D-5AA5-3EC6-594E21CA3208}"/>
              </a:ext>
            </a:extLst>
          </p:cNvPr>
          <p:cNvSpPr>
            <a:spLocks noGrp="1"/>
          </p:cNvSpPr>
          <p:nvPr>
            <p:ph idx="1"/>
          </p:nvPr>
        </p:nvSpPr>
        <p:spPr>
          <a:xfrm>
            <a:off x="718625" y="1636184"/>
            <a:ext cx="10270595" cy="3730252"/>
          </a:xfrm>
        </p:spPr>
        <p:txBody>
          <a:bodyPr/>
          <a:lstStyle/>
          <a:p>
            <a:pPr marL="0" indent="0">
              <a:buNone/>
            </a:pPr>
            <a:r>
              <a:rPr lang="en-NZ" dirty="0">
                <a:solidFill>
                  <a:schemeClr val="bg1"/>
                </a:solidFill>
              </a:rPr>
              <a:t>Concepts of connection – the frame</a:t>
            </a:r>
          </a:p>
          <a:p>
            <a:pPr marL="0" indent="0">
              <a:buNone/>
            </a:pPr>
            <a:endParaRPr lang="en-NZ" dirty="0">
              <a:solidFill>
                <a:schemeClr val="bg1"/>
              </a:solidFill>
            </a:endParaRPr>
          </a:p>
          <a:p>
            <a:pPr marL="0" indent="0">
              <a:buNone/>
            </a:pPr>
            <a:r>
              <a:rPr lang="en-NZ" dirty="0">
                <a:solidFill>
                  <a:schemeClr val="bg1"/>
                </a:solidFill>
              </a:rPr>
              <a:t>Whakapapa maps connections between all things</a:t>
            </a:r>
          </a:p>
          <a:p>
            <a:pPr marL="0" indent="0">
              <a:buNone/>
            </a:pPr>
            <a:endParaRPr lang="en-NZ" dirty="0">
              <a:solidFill>
                <a:schemeClr val="bg1"/>
              </a:solidFill>
            </a:endParaRPr>
          </a:p>
          <a:p>
            <a:pPr marL="0" indent="0">
              <a:buNone/>
            </a:pPr>
            <a:r>
              <a:rPr lang="en-NZ" dirty="0">
                <a:solidFill>
                  <a:schemeClr val="bg1"/>
                </a:solidFill>
              </a:rPr>
              <a:t>Whanaungatanga is the glue that binds</a:t>
            </a:r>
          </a:p>
          <a:p>
            <a:pPr marL="0" indent="0">
              <a:buNone/>
            </a:pPr>
            <a:endParaRPr lang="en-NZ" dirty="0">
              <a:solidFill>
                <a:schemeClr val="bg1"/>
              </a:solidFill>
            </a:endParaRPr>
          </a:p>
        </p:txBody>
      </p:sp>
      <p:sp>
        <p:nvSpPr>
          <p:cNvPr id="2" name="TextBox 1">
            <a:extLst>
              <a:ext uri="{FF2B5EF4-FFF2-40B4-BE49-F238E27FC236}">
                <a16:creationId xmlns:a16="http://schemas.microsoft.com/office/drawing/2014/main" id="{B3EA8FB4-D732-FBEE-4E0E-5FBD7104631C}"/>
              </a:ext>
            </a:extLst>
          </p:cNvPr>
          <p:cNvSpPr txBox="1"/>
          <p:nvPr/>
        </p:nvSpPr>
        <p:spPr>
          <a:xfrm>
            <a:off x="400200" y="3329893"/>
            <a:ext cx="11195687" cy="1037207"/>
          </a:xfrm>
          <a:prstGeom prst="rect">
            <a:avLst/>
          </a:prstGeom>
          <a:noFill/>
        </p:spPr>
        <p:txBody>
          <a:bodyPr wrap="square" lIns="182880" tIns="146304" rIns="182880" bIns="146304" rtlCol="0">
            <a:spAutoFit/>
          </a:bodyPr>
          <a:lstStyle/>
          <a:p>
            <a:pPr>
              <a:lnSpc>
                <a:spcPct val="90000"/>
              </a:lnSpc>
              <a:spcAft>
                <a:spcPts val="600"/>
              </a:spcAft>
            </a:pPr>
            <a:endParaRPr lang="en-GB" sz="2400" dirty="0">
              <a:solidFill>
                <a:schemeClr val="bg1"/>
              </a:solidFill>
            </a:endParaRPr>
          </a:p>
          <a:p>
            <a:pPr>
              <a:lnSpc>
                <a:spcPct val="90000"/>
              </a:lnSpc>
              <a:spcAft>
                <a:spcPts val="600"/>
              </a:spcAft>
            </a:pPr>
            <a:endParaRPr lang="en-NZ" sz="2400" dirty="0">
              <a:solidFill>
                <a:schemeClr val="bg1"/>
              </a:solidFill>
            </a:endParaRPr>
          </a:p>
        </p:txBody>
      </p:sp>
    </p:spTree>
    <p:extLst>
      <p:ext uri="{BB962C8B-B14F-4D97-AF65-F5344CB8AC3E}">
        <p14:creationId xmlns:p14="http://schemas.microsoft.com/office/powerpoint/2010/main" val="314942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Law Commission - Presentation Template">
  <a:themeElements>
    <a:clrScheme name="Microsoft Inspire">
      <a:dk1>
        <a:srgbClr val="353535"/>
      </a:dk1>
      <a:lt1>
        <a:srgbClr val="FFFFFF"/>
      </a:lt1>
      <a:dk2>
        <a:srgbClr val="5C2D91"/>
      </a:dk2>
      <a:lt2>
        <a:srgbClr val="E6E6E6"/>
      </a:lt2>
      <a:accent1>
        <a:srgbClr val="5C2D91"/>
      </a:accent1>
      <a:accent2>
        <a:srgbClr val="00188F"/>
      </a:accent2>
      <a:accent3>
        <a:srgbClr val="737373"/>
      </a:accent3>
      <a:accent4>
        <a:srgbClr val="002050"/>
      </a:accent4>
      <a:accent5>
        <a:srgbClr val="0078D7"/>
      </a:accent5>
      <a:accent6>
        <a:srgbClr val="D2D2D2"/>
      </a:accent6>
      <a:hlink>
        <a:srgbClr val="0078D7"/>
      </a:hlink>
      <a:folHlink>
        <a:srgbClr val="0078D7"/>
      </a:folHlink>
    </a:clrScheme>
    <a:fontScheme name="Segoe UI Light - Segoe UI Semilight">
      <a:majorFont>
        <a:latin typeface="Segoe UI Light"/>
        <a:ea typeface=""/>
        <a:cs typeface=""/>
      </a:majorFont>
      <a:minorFont>
        <a:latin typeface="Segoe UI Semilight"/>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0">
                  <a:srgbClr val="FFFFFF"/>
                </a:gs>
                <a:gs pos="100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nspire_2017_Breakout_Template.potx" id="{3CDC1B93-BD8E-4F1F-AF9B-D56C06BDD095}" vid="{FF6A3A47-4C82-49FB-AFA4-303C22998115}"/>
    </a:ext>
  </a:extLst>
</a:theme>
</file>

<file path=ppt/theme/theme2.xml><?xml version="1.0" encoding="utf-8"?>
<a:theme xmlns:a="http://schemas.openxmlformats.org/drawingml/2006/main" name="1_Law Commission - Presentation Template">
  <a:themeElements>
    <a:clrScheme name="Microsoft Inspire">
      <a:dk1>
        <a:srgbClr val="353535"/>
      </a:dk1>
      <a:lt1>
        <a:srgbClr val="FFFFFF"/>
      </a:lt1>
      <a:dk2>
        <a:srgbClr val="5C2D91"/>
      </a:dk2>
      <a:lt2>
        <a:srgbClr val="E6E6E6"/>
      </a:lt2>
      <a:accent1>
        <a:srgbClr val="5C2D91"/>
      </a:accent1>
      <a:accent2>
        <a:srgbClr val="00188F"/>
      </a:accent2>
      <a:accent3>
        <a:srgbClr val="737373"/>
      </a:accent3>
      <a:accent4>
        <a:srgbClr val="002050"/>
      </a:accent4>
      <a:accent5>
        <a:srgbClr val="0078D7"/>
      </a:accent5>
      <a:accent6>
        <a:srgbClr val="D2D2D2"/>
      </a:accent6>
      <a:hlink>
        <a:srgbClr val="0078D7"/>
      </a:hlink>
      <a:folHlink>
        <a:srgbClr val="0078D7"/>
      </a:folHlink>
    </a:clrScheme>
    <a:fontScheme name="Segoe UI Light - Segoe UI Semilight">
      <a:majorFont>
        <a:latin typeface="Segoe UI Light"/>
        <a:ea typeface=""/>
        <a:cs typeface=""/>
      </a:majorFont>
      <a:minorFont>
        <a:latin typeface="Segoe UI Semilight"/>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0">
                  <a:srgbClr val="FFFFFF"/>
                </a:gs>
                <a:gs pos="100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nspire_2017_Breakout_Template.potx" id="{3CDC1B93-BD8E-4F1F-AF9B-D56C06BDD095}" vid="{FF6A3A47-4C82-49FB-AFA4-303C22998115}"/>
    </a:ext>
  </a:extLst>
</a:theme>
</file>

<file path=ppt/theme/theme3.xml><?xml version="1.0" encoding="utf-8"?>
<a:theme xmlns:a="http://schemas.openxmlformats.org/drawingml/2006/main" name="2_Law Commission - Presentation Template">
  <a:themeElements>
    <a:clrScheme name="Microsoft Inspire">
      <a:dk1>
        <a:srgbClr val="353535"/>
      </a:dk1>
      <a:lt1>
        <a:srgbClr val="FFFFFF"/>
      </a:lt1>
      <a:dk2>
        <a:srgbClr val="5C2D91"/>
      </a:dk2>
      <a:lt2>
        <a:srgbClr val="E6E6E6"/>
      </a:lt2>
      <a:accent1>
        <a:srgbClr val="5C2D91"/>
      </a:accent1>
      <a:accent2>
        <a:srgbClr val="00188F"/>
      </a:accent2>
      <a:accent3>
        <a:srgbClr val="737373"/>
      </a:accent3>
      <a:accent4>
        <a:srgbClr val="002050"/>
      </a:accent4>
      <a:accent5>
        <a:srgbClr val="0078D7"/>
      </a:accent5>
      <a:accent6>
        <a:srgbClr val="D2D2D2"/>
      </a:accent6>
      <a:hlink>
        <a:srgbClr val="0078D7"/>
      </a:hlink>
      <a:folHlink>
        <a:srgbClr val="0078D7"/>
      </a:folHlink>
    </a:clrScheme>
    <a:fontScheme name="Segoe UI Light - Segoe UI Semilight">
      <a:majorFont>
        <a:latin typeface="Segoe UI Light"/>
        <a:ea typeface=""/>
        <a:cs typeface=""/>
      </a:majorFont>
      <a:minorFont>
        <a:latin typeface="Segoe UI Semilight"/>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0">
                  <a:srgbClr val="FFFFFF"/>
                </a:gs>
                <a:gs pos="100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nspire_2017_Breakout_Template.potx" id="{3CDC1B93-BD8E-4F1F-AF9B-D56C06BDD095}" vid="{FF6A3A47-4C82-49FB-AFA4-303C22998115}"/>
    </a:ext>
  </a:extLst>
</a:theme>
</file>

<file path=ppt/theme/theme4.xml><?xml version="1.0" encoding="utf-8"?>
<a:theme xmlns:a="http://schemas.openxmlformats.org/drawingml/2006/main" name="3_Law Commission - Presentation Template">
  <a:themeElements>
    <a:clrScheme name="Microsoft Inspire">
      <a:dk1>
        <a:srgbClr val="353535"/>
      </a:dk1>
      <a:lt1>
        <a:srgbClr val="FFFFFF"/>
      </a:lt1>
      <a:dk2>
        <a:srgbClr val="5C2D91"/>
      </a:dk2>
      <a:lt2>
        <a:srgbClr val="E6E6E6"/>
      </a:lt2>
      <a:accent1>
        <a:srgbClr val="5C2D91"/>
      </a:accent1>
      <a:accent2>
        <a:srgbClr val="00188F"/>
      </a:accent2>
      <a:accent3>
        <a:srgbClr val="737373"/>
      </a:accent3>
      <a:accent4>
        <a:srgbClr val="002050"/>
      </a:accent4>
      <a:accent5>
        <a:srgbClr val="0078D7"/>
      </a:accent5>
      <a:accent6>
        <a:srgbClr val="D2D2D2"/>
      </a:accent6>
      <a:hlink>
        <a:srgbClr val="0078D7"/>
      </a:hlink>
      <a:folHlink>
        <a:srgbClr val="0078D7"/>
      </a:folHlink>
    </a:clrScheme>
    <a:fontScheme name="Segoe UI Light - Segoe UI Semilight">
      <a:majorFont>
        <a:latin typeface="Segoe UI Light"/>
        <a:ea typeface=""/>
        <a:cs typeface=""/>
      </a:majorFont>
      <a:minorFont>
        <a:latin typeface="Segoe UI Semilight"/>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0">
                  <a:srgbClr val="FFFFFF"/>
                </a:gs>
                <a:gs pos="100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nspire_2017_Breakout_Template.potx" id="{3CDC1B93-BD8E-4F1F-AF9B-D56C06BDD095}" vid="{FF6A3A47-4C82-49FB-AFA4-303C22998115}"/>
    </a:ext>
  </a:extLst>
</a:theme>
</file>

<file path=ppt/theme/theme5.xml><?xml version="1.0" encoding="utf-8"?>
<a:theme xmlns:a="http://schemas.openxmlformats.org/drawingml/2006/main" name="4_Law Commission - Presentation Template">
  <a:themeElements>
    <a:clrScheme name="Microsoft Inspire">
      <a:dk1>
        <a:srgbClr val="353535"/>
      </a:dk1>
      <a:lt1>
        <a:srgbClr val="FFFFFF"/>
      </a:lt1>
      <a:dk2>
        <a:srgbClr val="5C2D91"/>
      </a:dk2>
      <a:lt2>
        <a:srgbClr val="E6E6E6"/>
      </a:lt2>
      <a:accent1>
        <a:srgbClr val="5C2D91"/>
      </a:accent1>
      <a:accent2>
        <a:srgbClr val="00188F"/>
      </a:accent2>
      <a:accent3>
        <a:srgbClr val="737373"/>
      </a:accent3>
      <a:accent4>
        <a:srgbClr val="002050"/>
      </a:accent4>
      <a:accent5>
        <a:srgbClr val="0078D7"/>
      </a:accent5>
      <a:accent6>
        <a:srgbClr val="D2D2D2"/>
      </a:accent6>
      <a:hlink>
        <a:srgbClr val="0078D7"/>
      </a:hlink>
      <a:folHlink>
        <a:srgbClr val="0078D7"/>
      </a:folHlink>
    </a:clrScheme>
    <a:fontScheme name="Segoe UI Light - Segoe UI Semilight">
      <a:majorFont>
        <a:latin typeface="Segoe UI Light"/>
        <a:ea typeface=""/>
        <a:cs typeface=""/>
      </a:majorFont>
      <a:minorFont>
        <a:latin typeface="Segoe UI Semilight"/>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0">
                  <a:srgbClr val="FFFFFF"/>
                </a:gs>
                <a:gs pos="100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nspire_2017_Breakout_Template.potx" id="{3CDC1B93-BD8E-4F1F-AF9B-D56C06BDD095}" vid="{FF6A3A47-4C82-49FB-AFA4-303C22998115}"/>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0E75BD1D3D0C542A90C896B6BFCB179" ma:contentTypeVersion="1" ma:contentTypeDescription="Create a new document." ma:contentTypeScope="" ma:versionID="04994b97070303f4fb93d2fbe8761d63">
  <xsd:schema xmlns:xsd="http://www.w3.org/2001/XMLSchema" xmlns:xs="http://www.w3.org/2001/XMLSchema" xmlns:p="http://schemas.microsoft.com/office/2006/metadata/properties" xmlns:ns2="a85b4a20-75c1-47a1-b80d-c24888539def" xmlns:ns3="459FE689-0862-4D70-BAB9-C1CCDCB3D712" xmlns:ns4="8aef46b2-e9f9-4668-ba1f-6f3688fcd530" xmlns:ns5="459fe689-0862-4d70-bab9-c1ccdcb3d712" targetNamespace="http://schemas.microsoft.com/office/2006/metadata/properties" ma:root="true" ma:fieldsID="26c05ae110f96fb7bc6fe2e186938b21" ns2:_="" ns3:_="" ns4:_="" ns5:_="">
    <xsd:import namespace="a85b4a20-75c1-47a1-b80d-c24888539def"/>
    <xsd:import namespace="459FE689-0862-4D70-BAB9-C1CCDCB3D712"/>
    <xsd:import namespace="8aef46b2-e9f9-4668-ba1f-6f3688fcd530"/>
    <xsd:import namespace="459fe689-0862-4d70-bab9-c1ccdcb3d712"/>
    <xsd:element name="properties">
      <xsd:complexType>
        <xsd:sequence>
          <xsd:element name="documentManagement">
            <xsd:complexType>
              <xsd:all>
                <xsd:element ref="ns2:_dlc_DocId" minOccurs="0"/>
                <xsd:element ref="ns2:_dlc_DocIdUrl" minOccurs="0"/>
                <xsd:element ref="ns2:_dlc_DocIdPersistId" minOccurs="0"/>
                <xsd:element ref="ns3:Publication_x0020_Type"/>
                <xsd:element ref="ns3:Topic"/>
                <xsd:element ref="ns3:Document_x0020_Type"/>
                <xsd:element ref="ns3:Organisation_x0020_Type" minOccurs="0"/>
                <xsd:element ref="ns3:Organisation" minOccurs="0"/>
                <xsd:element ref="ns3:Description0" minOccurs="0"/>
                <xsd:element ref="ns3:From" minOccurs="0"/>
                <xsd:element ref="ns3:From_x002d_Address" minOccurs="0"/>
                <xsd:element ref="ns3:To" minOccurs="0"/>
                <xsd:element ref="ns3:To_x002d_Address" minOccurs="0"/>
                <xsd:element ref="ns3:Sent" minOccurs="0"/>
                <xsd:element ref="ns2:TaxCatchAll" minOccurs="0"/>
                <xsd:element ref="ns3:MediaServiceMetadata" minOccurs="0"/>
                <xsd:element ref="ns3:MediaServiceFastMetadata" minOccurs="0"/>
                <xsd:element ref="ns4:SharedWithUsers" minOccurs="0"/>
                <xsd:element ref="ns4:SharedWithDetails" minOccurs="0"/>
                <xsd:element ref="ns3:MediaServiceEventHashCode" minOccurs="0"/>
                <xsd:element ref="ns3:MediaServiceGenerationTime" minOccurs="0"/>
                <xsd:element ref="ns3:MediaServiceAutoKeyPoints" minOccurs="0"/>
                <xsd:element ref="ns3:MediaServiceKeyPoints" minOccurs="0"/>
                <xsd:element ref="ns5: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5b4a20-75c1-47a1-b80d-c24888539def"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23" nillable="true" ma:displayName="Taxonomy Catch All Column" ma:hidden="true" ma:list="{95880c4a-8671-4e7e-a0b6-a7224b920e9a}" ma:internalName="TaxCatchAll" ma:showField="CatchAllData" ma:web="a85b4a20-75c1-47a1-b80d-c24888539de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59FE689-0862-4D70-BAB9-C1CCDCB3D712" elementFormDefault="qualified">
    <xsd:import namespace="http://schemas.microsoft.com/office/2006/documentManagement/types"/>
    <xsd:import namespace="http://schemas.microsoft.com/office/infopath/2007/PartnerControls"/>
    <xsd:element name="Publication_x0020_Type" ma:index="11" ma:displayName="Stage" ma:format="Dropdown" ma:internalName="Publication_x0020_Type">
      <xsd:simpleType>
        <xsd:restriction base="dms:Choice">
          <xsd:enumeration value="Preliminary"/>
          <xsd:enumeration value="Study Paper"/>
        </xsd:restriction>
      </xsd:simpleType>
    </xsd:element>
    <xsd:element name="Topic" ma:index="12" ma:displayName="Topic" ma:format="Dropdown" ma:indexed="true" ma:internalName="Topic">
      <xsd:simpleType>
        <xsd:restriction base="dms:Choice">
          <xsd:enumeration value="Preparation"/>
          <xsd:enumeration value="Submissions"/>
          <xsd:enumeration value="Consultation meetings"/>
          <xsd:enumeration value="Other feedback"/>
        </xsd:restriction>
      </xsd:simpleType>
    </xsd:element>
    <xsd:element name="Document_x0020_Type" ma:index="13" ma:displayName="Document Type" ma:format="Dropdown" ma:indexed="true" ma:internalName="Document_x0020_Type">
      <xsd:simpleType>
        <xsd:restriction base="dms:Choice">
          <xsd:enumeration value="Agenda"/>
          <xsd:enumeration value="Minutes"/>
          <xsd:enumeration value="Memo"/>
          <xsd:enumeration value="File note"/>
          <xsd:enumeration value="Correspondence"/>
          <xsd:enumeration value="Submission received"/>
          <xsd:enumeration value="Submission analysis"/>
          <xsd:enumeration value="Submission - proactive release"/>
          <xsd:enumeration value="Discussion paper"/>
          <xsd:enumeration value="Presentation"/>
          <xsd:enumeration value="Design component"/>
          <xsd:enumeration value="Flyer / poster"/>
          <xsd:enumeration value="Other"/>
        </xsd:restriction>
      </xsd:simpleType>
    </xsd:element>
    <xsd:element name="Organisation_x0020_Type" ma:index="14" nillable="true" ma:displayName="Submitter Type" ma:format="Dropdown" ma:internalName="Organisation_x0020_Type">
      <xsd:simpleType>
        <xsd:union memberTypes="dms:Text">
          <xsd:simpleType>
            <xsd:restriction base="dms:Choice">
              <xsd:enumeration value="Organisation"/>
              <xsd:enumeration value="Individual"/>
            </xsd:restriction>
          </xsd:simpleType>
        </xsd:union>
      </xsd:simpleType>
    </xsd:element>
    <xsd:element name="Organisation" ma:index="15" nillable="true" ma:displayName="Interested Party" ma:internalName="Organisation">
      <xsd:simpleType>
        <xsd:restriction base="dms:Text">
          <xsd:maxLength value="255"/>
        </xsd:restriction>
      </xsd:simpleType>
    </xsd:element>
    <xsd:element name="Description0" ma:index="16" nillable="true" ma:displayName="Description" ma:internalName="Description0">
      <xsd:simpleType>
        <xsd:restriction base="dms:Note">
          <xsd:maxLength value="255"/>
        </xsd:restriction>
      </xsd:simpleType>
    </xsd:element>
    <xsd:element name="From" ma:index="18" nillable="true" ma:displayName="From" ma:internalName="From">
      <xsd:simpleType>
        <xsd:restriction base="dms:Text">
          <xsd:maxLength value="255"/>
        </xsd:restriction>
      </xsd:simpleType>
    </xsd:element>
    <xsd:element name="From_x002d_Address" ma:index="19" nillable="true" ma:displayName="From-Address" ma:internalName="From_x002d_Address">
      <xsd:simpleType>
        <xsd:restriction base="dms:Text">
          <xsd:maxLength value="255"/>
        </xsd:restriction>
      </xsd:simpleType>
    </xsd:element>
    <xsd:element name="To" ma:index="20" nillable="true" ma:displayName="To" ma:internalName="To">
      <xsd:simpleType>
        <xsd:restriction base="dms:Text">
          <xsd:maxLength value="255"/>
        </xsd:restriction>
      </xsd:simpleType>
    </xsd:element>
    <xsd:element name="To_x002d_Address" ma:index="21" nillable="true" ma:displayName="To-Address" ma:internalName="To_x002d_Address">
      <xsd:simpleType>
        <xsd:restriction base="dms:Text">
          <xsd:maxLength value="255"/>
        </xsd:restriction>
      </xsd:simpleType>
    </xsd:element>
    <xsd:element name="Sent" ma:index="22" nillable="true" ma:displayName="Sent" ma:format="DateOnly" ma:internalName="Sent">
      <xsd:simpleType>
        <xsd:restriction base="dms:DateTime"/>
      </xsd:simpleType>
    </xsd:element>
    <xsd:element name="MediaServiceMetadata" ma:index="24" nillable="true" ma:displayName="MediaServiceMetadata" ma:description="" ma:hidden="true" ma:internalName="MediaServiceMetadata" ma:readOnly="true">
      <xsd:simpleType>
        <xsd:restriction base="dms:Note"/>
      </xsd:simpleType>
    </xsd:element>
    <xsd:element name="MediaServiceFastMetadata" ma:index="25" nillable="true" ma:displayName="MediaServiceFastMetadata" ma:description="" ma:hidden="true" ma:internalName="MediaServiceFastMetadata" ma:readOnly="true">
      <xsd:simpleType>
        <xsd:restriction base="dms:Note"/>
      </xsd:simpleType>
    </xsd:element>
    <xsd:element name="MediaServiceEventHashCode" ma:index="28" nillable="true" ma:displayName="MediaServiceEventHashCode" ma:hidden="true" ma:internalName="MediaServiceEventHashCode" ma:readOnly="true">
      <xsd:simpleType>
        <xsd:restriction base="dms:Text"/>
      </xsd:simpleType>
    </xsd:element>
    <xsd:element name="MediaServiceGenerationTime" ma:index="29" nillable="true" ma:displayName="MediaServiceGenerationTime" ma:hidden="true" ma:internalName="MediaServiceGenerationTime" ma:readOnly="true">
      <xsd:simpleType>
        <xsd:restriction base="dms:Text"/>
      </xsd:simpleType>
    </xsd:element>
    <xsd:element name="MediaServiceAutoKeyPoints" ma:index="30" nillable="true" ma:displayName="MediaServiceAutoKeyPoints" ma:hidden="true" ma:internalName="MediaServiceAutoKeyPoints" ma:readOnly="true">
      <xsd:simpleType>
        <xsd:restriction base="dms:Note"/>
      </xsd:simpleType>
    </xsd:element>
    <xsd:element name="MediaServiceKeyPoints" ma:index="3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aef46b2-e9f9-4668-ba1f-6f3688fcd530" elementFormDefault="qualified">
    <xsd:import namespace="http://schemas.microsoft.com/office/2006/documentManagement/types"/>
    <xsd:import namespace="http://schemas.microsoft.com/office/infopath/2007/PartnerControls"/>
    <xsd:element name="SharedWithUsers" ma:index="2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7"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59fe689-0862-4d70-bab9-c1ccdcb3d712" elementFormDefault="qualified">
    <xsd:import namespace="http://schemas.microsoft.com/office/2006/documentManagement/types"/>
    <xsd:import namespace="http://schemas.microsoft.com/office/infopath/2007/PartnerControls"/>
    <xsd:element name="MediaServiceSearchProperties" ma:index="32"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ma:index="17" ma:displayName="Subject"/>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a85b4a20-75c1-47a1-b80d-c24888539def">EFJMHPFX6CZM-142216010-50</_dlc_DocId>
    <_dlc_DocIdUrl xmlns="a85b4a20-75c1-47a1-b80d-c24888539def">
      <Url>https://lawcomnz.sharepoint.com/Projects/TMT/_layouts/15/DocIdRedir.aspx?ID=EFJMHPFX6CZM-142216010-50</Url>
      <Description>EFJMHPFX6CZM-142216010-50</Description>
    </_dlc_DocIdUrl>
    <Document_x0020_Type xmlns="459FE689-0862-4D70-BAB9-C1CCDCB3D712">Presentation</Document_x0020_Type>
    <Organisation xmlns="459FE689-0862-4D70-BAB9-C1CCDCB3D712" xsi:nil="true"/>
    <From_x002d_Address xmlns="459FE689-0862-4D70-BAB9-C1CCDCB3D712" xsi:nil="true"/>
    <Publication_x0020_Type xmlns="459FE689-0862-4D70-BAB9-C1CCDCB3D712">Study Paper</Publication_x0020_Type>
    <From xmlns="459FE689-0862-4D70-BAB9-C1CCDCB3D712" xsi:nil="true"/>
    <Organisation_x0020_Type xmlns="459FE689-0862-4D70-BAB9-C1CCDCB3D712" xsi:nil="true"/>
    <Topic xmlns="459FE689-0862-4D70-BAB9-C1CCDCB3D712">Consultation meetings</Topic>
    <Description0 xmlns="459FE689-0862-4D70-BAB9-C1CCDCB3D712" xsi:nil="true"/>
    <To_x002d_Address xmlns="459FE689-0862-4D70-BAB9-C1CCDCB3D712" xsi:nil="true"/>
    <TaxCatchAll xmlns="a85b4a20-75c1-47a1-b80d-c24888539def" xsi:nil="true"/>
    <Sent xmlns="459FE689-0862-4D70-BAB9-C1CCDCB3D712" xsi:nil="true"/>
    <To xmlns="459FE689-0862-4D70-BAB9-C1CCDCB3D712" xsi:nil="true"/>
  </documentManagement>
</p:properties>
</file>

<file path=customXml/itemProps1.xml><?xml version="1.0" encoding="utf-8"?>
<ds:datastoreItem xmlns:ds="http://schemas.openxmlformats.org/officeDocument/2006/customXml" ds:itemID="{926E5E75-8119-49B2-8DF3-FF88960D16D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85b4a20-75c1-47a1-b80d-c24888539def"/>
    <ds:schemaRef ds:uri="459FE689-0862-4D70-BAB9-C1CCDCB3D712"/>
    <ds:schemaRef ds:uri="8aef46b2-e9f9-4668-ba1f-6f3688fcd530"/>
    <ds:schemaRef ds:uri="459fe689-0862-4d70-bab9-c1ccdcb3d71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FAC5C47-DF6D-4B02-85F4-84BDA661715D}">
  <ds:schemaRefs>
    <ds:schemaRef ds:uri="http://schemas.microsoft.com/sharepoint/events"/>
  </ds:schemaRefs>
</ds:datastoreItem>
</file>

<file path=customXml/itemProps3.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4.xml><?xml version="1.0" encoding="utf-8"?>
<ds:datastoreItem xmlns:ds="http://schemas.openxmlformats.org/officeDocument/2006/customXml" ds:itemID="{F990F116-B58F-4255-B05B-DA3808E0E5C6}">
  <ds:schemaRefs>
    <ds:schemaRef ds:uri="459fe689-0862-4d70-bab9-c1ccdcb3d712"/>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a85b4a20-75c1-47a1-b80d-c24888539def"/>
    <ds:schemaRef ds:uri="http://purl.org/dc/elements/1.1/"/>
    <ds:schemaRef ds:uri="http://schemas.microsoft.com/office/2006/metadata/properties"/>
    <ds:schemaRef ds:uri="8aef46b2-e9f9-4668-ba1f-6f3688fcd530"/>
    <ds:schemaRef ds:uri="459FE689-0862-4D70-BAB9-C1CCDCB3D712"/>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17242</TotalTime>
  <Words>1389</Words>
  <Application>Microsoft Office PowerPoint</Application>
  <PresentationFormat>Custom</PresentationFormat>
  <Paragraphs>298</Paragraphs>
  <Slides>21</Slides>
  <Notes>20</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21</vt:i4>
      </vt:variant>
    </vt:vector>
  </HeadingPairs>
  <TitlesOfParts>
    <vt:vector size="32" baseType="lpstr">
      <vt:lpstr>Arial</vt:lpstr>
      <vt:lpstr>Calibri</vt:lpstr>
      <vt:lpstr>Segoe UI</vt:lpstr>
      <vt:lpstr>Segoe UI Light</vt:lpstr>
      <vt:lpstr>Segoe UI Semilight</vt:lpstr>
      <vt:lpstr>Wingdings</vt:lpstr>
      <vt:lpstr>Law Commission - Presentation Template</vt:lpstr>
      <vt:lpstr>1_Law Commission - Presentation Template</vt:lpstr>
      <vt:lpstr>2_Law Commission - Presentation Template</vt:lpstr>
      <vt:lpstr>3_Law Commission - Presentation Template</vt:lpstr>
      <vt:lpstr>4_Law Commission - Presentation Template</vt:lpstr>
      <vt:lpstr>Independent advice on law reform</vt:lpstr>
      <vt:lpstr>Overview</vt:lpstr>
      <vt:lpstr>   Our starting point</vt:lpstr>
      <vt:lpstr>Context</vt:lpstr>
      <vt:lpstr>Te Wharenui </vt:lpstr>
      <vt:lpstr>  Tikanga normative framework</vt:lpstr>
      <vt:lpstr>  Tikanga normative framework</vt:lpstr>
      <vt:lpstr>Tikanga normative framework</vt:lpstr>
      <vt:lpstr>Whakapapa and whanaungatanga </vt:lpstr>
      <vt:lpstr>Mauri, utu and ea</vt:lpstr>
      <vt:lpstr>Mana, tapu and noa</vt:lpstr>
      <vt:lpstr>Tikanga processes: kawa</vt:lpstr>
      <vt:lpstr>Mana, tapu, and noa</vt:lpstr>
      <vt:lpstr>Tikanga and State law</vt:lpstr>
      <vt:lpstr>State law engagement</vt:lpstr>
      <vt:lpstr>Tikanga as custom</vt:lpstr>
      <vt:lpstr>Tikanga values</vt:lpstr>
      <vt:lpstr>Tikanga as law (in te ao Māori)</vt:lpstr>
      <vt:lpstr>Illustrations</vt:lpstr>
      <vt:lpstr>Illustrations</vt:lpstr>
      <vt:lpstr> Where to from here?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dnguyen@lawcom.govt.nz</dc:creator>
  <cp:lastModifiedBy>Liz Lotoa</cp:lastModifiedBy>
  <cp:revision>137</cp:revision>
  <cp:lastPrinted>2019-04-15T01:04:26Z</cp:lastPrinted>
  <dcterms:modified xsi:type="dcterms:W3CDTF">2023-07-24T20:57:34Z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0x010100E0E75BD1D3D0C542A90C896B6BFCB179</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
  </property>
  <property fmtid="{D5CDD505-2E9C-101B-9397-08002B2CF9AE}" pid="7" name="Track">
    <vt:lpwstr/>
  </property>
  <property fmtid="{D5CDD505-2E9C-101B-9397-08002B2CF9AE}" pid="8" name="Event Location">
    <vt:lpwstr/>
  </property>
  <property fmtid="{D5CDD505-2E9C-101B-9397-08002B2CF9AE}" pid="9" name="Campaign">
    <vt:lpwstr/>
  </property>
  <property fmtid="{D5CDD505-2E9C-101B-9397-08002B2CF9AE}" pid="10" name="IsMyDocuments">
    <vt:bool>true</vt:bool>
  </property>
  <property fmtid="{D5CDD505-2E9C-101B-9397-08002B2CF9AE}" pid="11" name="MSIP_Label_f42aa342-8706-4288-bd11-ebb85995028c_Enabled">
    <vt:lpwstr>True</vt:lpwstr>
  </property>
  <property fmtid="{D5CDD505-2E9C-101B-9397-08002B2CF9AE}" pid="12" name="MSIP_Label_f42aa342-8706-4288-bd11-ebb85995028c_SiteId">
    <vt:lpwstr>72f988bf-86f1-41af-91ab-2d7cd011db47</vt:lpwstr>
  </property>
  <property fmtid="{D5CDD505-2E9C-101B-9397-08002B2CF9AE}" pid="13" name="MSIP_Label_f42aa342-8706-4288-bd11-ebb85995028c_Owner">
    <vt:lpwstr>nanaze@microsoft.com</vt:lpwstr>
  </property>
  <property fmtid="{D5CDD505-2E9C-101B-9397-08002B2CF9AE}" pid="14" name="MSIP_Label_f42aa342-8706-4288-bd11-ebb85995028c_SetDate">
    <vt:lpwstr>2018-02-01T16:54:45.6506329Z</vt:lpwstr>
  </property>
  <property fmtid="{D5CDD505-2E9C-101B-9397-08002B2CF9AE}" pid="15" name="MSIP_Label_f42aa342-8706-4288-bd11-ebb85995028c_Name">
    <vt:lpwstr>General</vt:lpwstr>
  </property>
  <property fmtid="{D5CDD505-2E9C-101B-9397-08002B2CF9AE}" pid="16" name="MSIP_Label_f42aa342-8706-4288-bd11-ebb85995028c_Application">
    <vt:lpwstr>Microsoft Azure Information Protection</vt:lpwstr>
  </property>
  <property fmtid="{D5CDD505-2E9C-101B-9397-08002B2CF9AE}" pid="17" name="MSIP_Label_f42aa342-8706-4288-bd11-ebb85995028c_Extended_MSFT_Method">
    <vt:lpwstr>Automatic</vt:lpwstr>
  </property>
  <property fmtid="{D5CDD505-2E9C-101B-9397-08002B2CF9AE}" pid="18" name="Sensitivity">
    <vt:lpwstr>General</vt:lpwstr>
  </property>
  <property fmtid="{D5CDD505-2E9C-101B-9397-08002B2CF9AE}" pid="19" name="_dlc_DocIdItemGuid">
    <vt:lpwstr>3f6fd881-5a59-4054-90e4-62727608b436</vt:lpwstr>
  </property>
  <property fmtid="{D5CDD505-2E9C-101B-9397-08002B2CF9AE}" pid="20" name="_NewReviewCycle">
    <vt:lpwstr/>
  </property>
  <property fmtid="{D5CDD505-2E9C-101B-9397-08002B2CF9AE}" pid="21" name="_AdHocReviewCycleID">
    <vt:i4>1001436243</vt:i4>
  </property>
  <property fmtid="{D5CDD505-2E9C-101B-9397-08002B2CF9AE}" pid="22" name="_EmailSubject">
    <vt:lpwstr>Justice Whata' presentation </vt:lpwstr>
  </property>
  <property fmtid="{D5CDD505-2E9C-101B-9397-08002B2CF9AE}" pid="23" name="_AuthorEmail">
    <vt:lpwstr>Leslie.Taylor@justice.govt.nz</vt:lpwstr>
  </property>
  <property fmtid="{D5CDD505-2E9C-101B-9397-08002B2CF9AE}" pid="24" name="_AuthorEmailDisplayName">
    <vt:lpwstr>Taylor, Leslie</vt:lpwstr>
  </property>
</Properties>
</file>