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0"/>
  </p:notesMasterIdLst>
  <p:sldIdLst>
    <p:sldId id="256" r:id="rId5"/>
    <p:sldId id="260" r:id="rId6"/>
    <p:sldId id="263" r:id="rId7"/>
    <p:sldId id="264" r:id="rId8"/>
    <p:sldId id="267" r:id="rId9"/>
    <p:sldId id="265" r:id="rId10"/>
    <p:sldId id="266" r:id="rId11"/>
    <p:sldId id="268" r:id="rId12"/>
    <p:sldId id="269" r:id="rId13"/>
    <p:sldId id="270" r:id="rId14"/>
    <p:sldId id="271" r:id="rId15"/>
    <p:sldId id="272" r:id="rId16"/>
    <p:sldId id="273" r:id="rId17"/>
    <p:sldId id="274" r:id="rId18"/>
    <p:sldId id="276" r:id="rId19"/>
    <p:sldId id="257" r:id="rId20"/>
    <p:sldId id="261" r:id="rId21"/>
    <p:sldId id="277" r:id="rId22"/>
    <p:sldId id="278" r:id="rId23"/>
    <p:sldId id="262" r:id="rId24"/>
    <p:sldId id="258" r:id="rId25"/>
    <p:sldId id="279" r:id="rId26"/>
    <p:sldId id="259" r:id="rId27"/>
    <p:sldId id="280" r:id="rId28"/>
    <p:sldId id="275" r:id="rId29"/>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3" autoAdjust="0"/>
    <p:restoredTop sz="86860" autoAdjust="0"/>
  </p:normalViewPr>
  <p:slideViewPr>
    <p:cSldViewPr snapToGrid="0" snapToObjects="1">
      <p:cViewPr varScale="1">
        <p:scale>
          <a:sx n="100" d="100"/>
          <a:sy n="100" d="100"/>
        </p:scale>
        <p:origin x="1242" y="84"/>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D28DA70-29C9-48F4-BE93-33ACED8937C0}" type="datetimeFigureOut">
              <a:rPr lang="en-NZ" smtClean="0"/>
              <a:t>25/07/2023</a:t>
            </a:fld>
            <a:endParaRPr lang="en-NZ"/>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68B5343-4303-4306-B252-D4D5DF0520FA}" type="slidenum">
              <a:rPr lang="en-NZ" smtClean="0"/>
              <a:t>‹#›</a:t>
            </a:fld>
            <a:endParaRPr lang="en-NZ"/>
          </a:p>
        </p:txBody>
      </p:sp>
    </p:spTree>
    <p:extLst>
      <p:ext uri="{BB962C8B-B14F-4D97-AF65-F5344CB8AC3E}">
        <p14:creationId xmlns:p14="http://schemas.microsoft.com/office/powerpoint/2010/main" val="2141476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668B5343-4303-4306-B252-D4D5DF0520FA}" type="slidenum">
              <a:rPr lang="en-NZ" smtClean="0"/>
              <a:t>1</a:t>
            </a:fld>
            <a:endParaRPr lang="en-NZ"/>
          </a:p>
        </p:txBody>
      </p:sp>
    </p:spTree>
    <p:extLst>
      <p:ext uri="{BB962C8B-B14F-4D97-AF65-F5344CB8AC3E}">
        <p14:creationId xmlns:p14="http://schemas.microsoft.com/office/powerpoint/2010/main" val="1830265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smtClean="0">
                <a:solidFill>
                  <a:schemeClr val="tx1"/>
                </a:solidFill>
                <a:effectLst/>
                <a:latin typeface="+mn-lt"/>
                <a:ea typeface="+mn-ea"/>
                <a:cs typeface="+mn-cs"/>
              </a:rPr>
              <a:t>Much more simple example of making same point </a:t>
            </a:r>
            <a:endParaRPr lang="en-NZ" sz="16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2014 District Council undertaking maintenance on sea wall </a:t>
            </a:r>
            <a:endParaRPr lang="en-NZ" sz="16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Taking </a:t>
            </a:r>
            <a:r>
              <a:rPr lang="en-NZ" sz="1200" kern="1200" dirty="0" err="1" smtClean="0">
                <a:solidFill>
                  <a:schemeClr val="tx1"/>
                </a:solidFill>
                <a:effectLst/>
                <a:latin typeface="+mn-lt"/>
                <a:ea typeface="+mn-ea"/>
                <a:cs typeface="+mn-cs"/>
              </a:rPr>
              <a:t>tapu</a:t>
            </a:r>
            <a:r>
              <a:rPr lang="en-NZ" sz="1200" kern="1200" dirty="0" smtClean="0">
                <a:solidFill>
                  <a:schemeClr val="tx1"/>
                </a:solidFill>
                <a:effectLst/>
                <a:latin typeface="+mn-lt"/>
                <a:ea typeface="+mn-ea"/>
                <a:cs typeface="+mn-cs"/>
              </a:rPr>
              <a:t> stones from beach with digger to maintain wall </a:t>
            </a:r>
            <a:endParaRPr lang="en-NZ" sz="16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Ongoing issues / complaints</a:t>
            </a:r>
            <a:endParaRPr lang="en-NZ" sz="16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2019 got consent to construct a new wall based on new design</a:t>
            </a:r>
            <a:endParaRPr lang="en-NZ" sz="16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Rather than consulting at design stage left it to consent process to allow iwi to lodge objection</a:t>
            </a:r>
            <a:endParaRPr lang="en-NZ" sz="16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Prior to hearing we advised them to walk on site with iwi to understand concerns</a:t>
            </a:r>
            <a:endParaRPr lang="en-NZ" sz="16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Resulted in project being placed on hold</a:t>
            </a:r>
            <a:endParaRPr lang="en-NZ" sz="16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Council agreed to review design</a:t>
            </a:r>
            <a:endParaRPr lang="en-NZ" sz="16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Key features of new design:</a:t>
            </a:r>
            <a:endParaRPr lang="en-NZ" sz="16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 </a:t>
            </a:r>
            <a:endParaRPr lang="en-NZ"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NZ" sz="1200" kern="1200" dirty="0" smtClean="0">
                <a:solidFill>
                  <a:schemeClr val="tx1"/>
                </a:solidFill>
                <a:effectLst/>
                <a:latin typeface="+mn-lt"/>
                <a:ea typeface="+mn-ea"/>
                <a:cs typeface="+mn-cs"/>
              </a:rPr>
              <a:t>A curved/concave shape to blend into coastline</a:t>
            </a:r>
            <a:endParaRPr lang="en-NZ"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NZ" sz="1200" kern="1200" dirty="0" smtClean="0">
                <a:solidFill>
                  <a:schemeClr val="tx1"/>
                </a:solidFill>
                <a:effectLst/>
                <a:latin typeface="+mn-lt"/>
                <a:ea typeface="+mn-ea"/>
                <a:cs typeface="+mn-cs"/>
              </a:rPr>
              <a:t>Natural shape reflecting natural processes </a:t>
            </a:r>
            <a:endParaRPr lang="en-NZ"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NZ" sz="1200" kern="1200" dirty="0" smtClean="0">
                <a:solidFill>
                  <a:schemeClr val="tx1"/>
                </a:solidFill>
                <a:effectLst/>
                <a:latin typeface="+mn-lt"/>
                <a:ea typeface="+mn-ea"/>
                <a:cs typeface="+mn-cs"/>
              </a:rPr>
              <a:t>more attractive appearance</a:t>
            </a:r>
            <a:endParaRPr lang="en-NZ"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NZ" sz="1200" kern="1200" dirty="0" smtClean="0">
                <a:solidFill>
                  <a:schemeClr val="tx1"/>
                </a:solidFill>
                <a:effectLst/>
                <a:latin typeface="+mn-lt"/>
                <a:ea typeface="+mn-ea"/>
                <a:cs typeface="+mn-cs"/>
              </a:rPr>
              <a:t>Also offered an opportunity to centralise access from the carpark onto the beach</a:t>
            </a:r>
            <a:endParaRPr lang="en-NZ"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NZ" sz="1200" kern="1200" dirty="0" smtClean="0">
                <a:solidFill>
                  <a:schemeClr val="tx1"/>
                </a:solidFill>
                <a:effectLst/>
                <a:latin typeface="+mn-lt"/>
                <a:ea typeface="+mn-ea"/>
                <a:cs typeface="+mn-cs"/>
              </a:rPr>
              <a:t>Better view to sea from café </a:t>
            </a:r>
            <a:endParaRPr lang="en-NZ" sz="1600" kern="1200" dirty="0" smtClean="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668B5343-4303-4306-B252-D4D5DF0520FA}" type="slidenum">
              <a:rPr lang="en-NZ" smtClean="0"/>
              <a:t>12</a:t>
            </a:fld>
            <a:endParaRPr lang="en-NZ"/>
          </a:p>
        </p:txBody>
      </p:sp>
    </p:spTree>
    <p:extLst>
      <p:ext uri="{BB962C8B-B14F-4D97-AF65-F5344CB8AC3E}">
        <p14:creationId xmlns:p14="http://schemas.microsoft.com/office/powerpoint/2010/main" val="1678163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kern="1200" dirty="0" smtClean="0">
                <a:solidFill>
                  <a:schemeClr val="tx1"/>
                </a:solidFill>
                <a:effectLst/>
                <a:latin typeface="+mn-lt"/>
                <a:ea typeface="+mn-ea"/>
                <a:cs typeface="+mn-cs"/>
              </a:rPr>
              <a:t>Acknowledge above examples were public projects</a:t>
            </a:r>
          </a:p>
          <a:p>
            <a:r>
              <a:rPr lang="en-NZ" sz="1200" b="0" kern="1200" dirty="0" smtClean="0">
                <a:solidFill>
                  <a:schemeClr val="tx1"/>
                </a:solidFill>
                <a:effectLst/>
                <a:latin typeface="+mn-lt"/>
                <a:ea typeface="+mn-ea"/>
                <a:cs typeface="+mn-cs"/>
              </a:rPr>
              <a:t>Two recent examples of private projects (but having public benefit) which have suffered from these issues.  Still waiting decisions from courts so will discuss generically </a:t>
            </a:r>
          </a:p>
          <a:p>
            <a:r>
              <a:rPr lang="en-NZ" sz="1200" b="0" kern="1200" dirty="0" smtClean="0">
                <a:solidFill>
                  <a:schemeClr val="tx1"/>
                </a:solidFill>
                <a:effectLst/>
                <a:latin typeface="+mn-lt"/>
                <a:ea typeface="+mn-ea"/>
                <a:cs typeface="+mn-cs"/>
              </a:rPr>
              <a:t>Some lessons learned </a:t>
            </a:r>
          </a:p>
          <a:p>
            <a:endParaRPr lang="en-NZ" dirty="0"/>
          </a:p>
        </p:txBody>
      </p:sp>
      <p:sp>
        <p:nvSpPr>
          <p:cNvPr id="4" name="Slide Number Placeholder 3"/>
          <p:cNvSpPr>
            <a:spLocks noGrp="1"/>
          </p:cNvSpPr>
          <p:nvPr>
            <p:ph type="sldNum" sz="quarter" idx="10"/>
          </p:nvPr>
        </p:nvSpPr>
        <p:spPr/>
        <p:txBody>
          <a:bodyPr/>
          <a:lstStyle/>
          <a:p>
            <a:fld id="{668B5343-4303-4306-B252-D4D5DF0520FA}" type="slidenum">
              <a:rPr lang="en-NZ" smtClean="0"/>
              <a:t>13</a:t>
            </a:fld>
            <a:endParaRPr lang="en-NZ"/>
          </a:p>
        </p:txBody>
      </p:sp>
    </p:spTree>
    <p:extLst>
      <p:ext uri="{BB962C8B-B14F-4D97-AF65-F5344CB8AC3E}">
        <p14:creationId xmlns:p14="http://schemas.microsoft.com/office/powerpoint/2010/main" val="1867520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NZ" sz="1200" b="0" u="none" strike="noStrike" kern="1200" dirty="0" smtClean="0">
                <a:solidFill>
                  <a:schemeClr val="tx1"/>
                </a:solidFill>
                <a:effectLst/>
                <a:latin typeface="+mn-lt"/>
                <a:ea typeface="+mn-ea"/>
                <a:cs typeface="+mn-cs"/>
              </a:rPr>
              <a:t>Can design intermediate entity e.g. if publicly listed company and can’t provide board seats /concerned about conflict (recommendatory only)</a:t>
            </a:r>
          </a:p>
          <a:p>
            <a:pPr lvl="0"/>
            <a:r>
              <a:rPr lang="en-NZ" sz="1200" b="0" u="none" strike="noStrike" kern="1200" dirty="0" smtClean="0">
                <a:solidFill>
                  <a:schemeClr val="tx1"/>
                </a:solidFill>
                <a:effectLst/>
                <a:latin typeface="+mn-lt"/>
                <a:ea typeface="+mn-ea"/>
                <a:cs typeface="+mn-cs"/>
              </a:rPr>
              <a:t>Design changes can be simple but effective – </a:t>
            </a:r>
            <a:r>
              <a:rPr lang="en-NZ" sz="1200" b="1" u="none" strike="noStrike" kern="1200" dirty="0" smtClean="0">
                <a:solidFill>
                  <a:schemeClr val="tx1"/>
                </a:solidFill>
                <a:effectLst/>
                <a:latin typeface="+mn-lt"/>
                <a:ea typeface="+mn-ea"/>
                <a:cs typeface="+mn-cs"/>
              </a:rPr>
              <a:t>don’t assume token</a:t>
            </a:r>
          </a:p>
          <a:p>
            <a:pPr lvl="0"/>
            <a:r>
              <a:rPr lang="en-NZ" sz="1200" b="0" u="none" strike="noStrike" kern="1200" dirty="0" smtClean="0">
                <a:solidFill>
                  <a:schemeClr val="tx1"/>
                </a:solidFill>
                <a:effectLst/>
                <a:latin typeface="+mn-lt"/>
                <a:ea typeface="+mn-ea"/>
                <a:cs typeface="+mn-cs"/>
              </a:rPr>
              <a:t>Built relationships before project exists – then well placed when new matter arises </a:t>
            </a:r>
          </a:p>
          <a:p>
            <a:pPr lvl="0"/>
            <a:r>
              <a:rPr lang="en-NZ" sz="1200" b="0" u="none" strike="noStrike" kern="1200" dirty="0" smtClean="0">
                <a:solidFill>
                  <a:schemeClr val="tx1"/>
                </a:solidFill>
                <a:effectLst/>
                <a:latin typeface="+mn-lt"/>
                <a:ea typeface="+mn-ea"/>
                <a:cs typeface="+mn-cs"/>
              </a:rPr>
              <a:t>Establish “</a:t>
            </a:r>
            <a:r>
              <a:rPr lang="en-NZ" sz="1200" b="0" u="none" strike="noStrike" kern="1200" dirty="0" err="1" smtClean="0">
                <a:solidFill>
                  <a:schemeClr val="tx1"/>
                </a:solidFill>
                <a:effectLst/>
                <a:latin typeface="+mn-lt"/>
                <a:ea typeface="+mn-ea"/>
                <a:cs typeface="+mn-cs"/>
              </a:rPr>
              <a:t>kaitiaki</a:t>
            </a:r>
            <a:r>
              <a:rPr lang="en-NZ" sz="1200" b="0" u="none" strike="noStrike" kern="1200" dirty="0" smtClean="0">
                <a:solidFill>
                  <a:schemeClr val="tx1"/>
                </a:solidFill>
                <a:effectLst/>
                <a:latin typeface="+mn-lt"/>
                <a:ea typeface="+mn-ea"/>
                <a:cs typeface="+mn-cs"/>
              </a:rPr>
              <a:t> forum” outside of consenting construct to seek cultural advice</a:t>
            </a:r>
          </a:p>
          <a:p>
            <a:pPr lvl="0"/>
            <a:r>
              <a:rPr lang="en-NZ" sz="1200" b="0" u="none" strike="noStrike" kern="1200" dirty="0" smtClean="0">
                <a:solidFill>
                  <a:schemeClr val="tx1"/>
                </a:solidFill>
                <a:effectLst/>
                <a:latin typeface="+mn-lt"/>
                <a:ea typeface="+mn-ea"/>
                <a:cs typeface="+mn-cs"/>
              </a:rPr>
              <a:t>Or may warrant in-house cultural advisor (not always effective due to conflicts)</a:t>
            </a:r>
          </a:p>
          <a:p>
            <a:pPr lvl="0"/>
            <a:r>
              <a:rPr lang="en-NZ" sz="1200" b="0" u="none" strike="noStrike" kern="1200" dirty="0" smtClean="0">
                <a:solidFill>
                  <a:schemeClr val="tx1"/>
                </a:solidFill>
                <a:effectLst/>
                <a:latin typeface="+mn-lt"/>
                <a:ea typeface="+mn-ea"/>
                <a:cs typeface="+mn-cs"/>
              </a:rPr>
              <a:t>Noting shift towards getting independent </a:t>
            </a:r>
            <a:r>
              <a:rPr lang="en-NZ" sz="1200" b="0" u="none" strike="noStrike" kern="1200" dirty="0" err="1" smtClean="0">
                <a:solidFill>
                  <a:schemeClr val="tx1"/>
                </a:solidFill>
                <a:effectLst/>
                <a:latin typeface="+mn-lt"/>
                <a:ea typeface="+mn-ea"/>
                <a:cs typeface="+mn-cs"/>
              </a:rPr>
              <a:t>tikanga</a:t>
            </a:r>
            <a:r>
              <a:rPr lang="en-NZ" sz="1200" b="0" u="none" strike="noStrike" kern="1200" dirty="0" smtClean="0">
                <a:solidFill>
                  <a:schemeClr val="tx1"/>
                </a:solidFill>
                <a:effectLst/>
                <a:latin typeface="+mn-lt"/>
                <a:ea typeface="+mn-ea"/>
                <a:cs typeface="+mn-cs"/>
              </a:rPr>
              <a:t> expect – can assist with engagement process – not intended to speak </a:t>
            </a:r>
            <a:r>
              <a:rPr lang="en-NZ" sz="1200" b="0" u="sng" strike="noStrike" kern="1200" dirty="0" smtClean="0">
                <a:solidFill>
                  <a:schemeClr val="tx1"/>
                </a:solidFill>
                <a:effectLst/>
                <a:latin typeface="+mn-lt"/>
                <a:ea typeface="+mn-ea"/>
                <a:cs typeface="+mn-cs"/>
              </a:rPr>
              <a:t>for</a:t>
            </a:r>
            <a:r>
              <a:rPr lang="en-NZ" sz="1200" b="0" u="none" strike="noStrike" kern="1200" dirty="0" smtClean="0">
                <a:solidFill>
                  <a:schemeClr val="tx1"/>
                </a:solidFill>
                <a:effectLst/>
                <a:latin typeface="+mn-lt"/>
                <a:ea typeface="+mn-ea"/>
                <a:cs typeface="+mn-cs"/>
              </a:rPr>
              <a:t> </a:t>
            </a:r>
            <a:r>
              <a:rPr lang="en-NZ" sz="1200" b="0" u="none" strike="noStrike" kern="1200" dirty="0" err="1" smtClean="0">
                <a:solidFill>
                  <a:schemeClr val="tx1"/>
                </a:solidFill>
                <a:effectLst/>
                <a:latin typeface="+mn-lt"/>
                <a:ea typeface="+mn-ea"/>
                <a:cs typeface="+mn-cs"/>
              </a:rPr>
              <a:t>tangata</a:t>
            </a:r>
            <a:r>
              <a:rPr lang="en-NZ" sz="1200" b="0" u="none" strike="noStrike" kern="1200" dirty="0" smtClean="0">
                <a:solidFill>
                  <a:schemeClr val="tx1"/>
                </a:solidFill>
                <a:effectLst/>
                <a:latin typeface="+mn-lt"/>
                <a:ea typeface="+mn-ea"/>
                <a:cs typeface="+mn-cs"/>
              </a:rPr>
              <a:t> whenua – these types of experts can also assist the Court </a:t>
            </a:r>
          </a:p>
          <a:p>
            <a:pPr lvl="0"/>
            <a:r>
              <a:rPr lang="en-NZ" sz="1200" b="0" u="none" strike="noStrike" kern="1200" dirty="0" smtClean="0">
                <a:solidFill>
                  <a:schemeClr val="tx1"/>
                </a:solidFill>
                <a:effectLst/>
                <a:latin typeface="+mn-lt"/>
                <a:ea typeface="+mn-ea"/>
                <a:cs typeface="+mn-cs"/>
              </a:rPr>
              <a:t>Can also assist with process of who to engage with – this can be established at </a:t>
            </a:r>
            <a:r>
              <a:rPr lang="en-NZ" sz="1200" b="0" u="none" strike="noStrike" kern="1200" dirty="0" err="1" smtClean="0">
                <a:solidFill>
                  <a:schemeClr val="tx1"/>
                </a:solidFill>
                <a:effectLst/>
                <a:latin typeface="+mn-lt"/>
                <a:ea typeface="+mn-ea"/>
                <a:cs typeface="+mn-cs"/>
              </a:rPr>
              <a:t>marae</a:t>
            </a:r>
            <a:r>
              <a:rPr lang="en-NZ" sz="1200" b="0" u="none" strike="noStrike" kern="1200" dirty="0" smtClean="0">
                <a:solidFill>
                  <a:schemeClr val="tx1"/>
                </a:solidFill>
                <a:effectLst/>
                <a:latin typeface="+mn-lt"/>
                <a:ea typeface="+mn-ea"/>
                <a:cs typeface="+mn-cs"/>
              </a:rPr>
              <a:t> level (e.g. where concern that particular individual may not have mandate)</a:t>
            </a:r>
          </a:p>
          <a:p>
            <a:pPr lvl="0"/>
            <a:r>
              <a:rPr lang="en-NZ" sz="1200" b="0" u="none" strike="noStrike" kern="1200" dirty="0" smtClean="0">
                <a:solidFill>
                  <a:schemeClr val="tx1"/>
                </a:solidFill>
                <a:effectLst/>
                <a:latin typeface="+mn-lt"/>
                <a:ea typeface="+mn-ea"/>
                <a:cs typeface="+mn-cs"/>
              </a:rPr>
              <a:t>Use tools </a:t>
            </a:r>
            <a:r>
              <a:rPr lang="en-NZ" sz="1200" b="0" u="none" strike="noStrike" kern="1200" dirty="0" err="1" smtClean="0">
                <a:solidFill>
                  <a:schemeClr val="tx1"/>
                </a:solidFill>
                <a:effectLst/>
                <a:latin typeface="+mn-lt"/>
                <a:ea typeface="+mn-ea"/>
                <a:cs typeface="+mn-cs"/>
              </a:rPr>
              <a:t>eg</a:t>
            </a:r>
            <a:r>
              <a:rPr lang="en-NZ" sz="1200" b="0" u="none" strike="noStrike" kern="1200" dirty="0" smtClean="0">
                <a:solidFill>
                  <a:schemeClr val="tx1"/>
                </a:solidFill>
                <a:effectLst/>
                <a:latin typeface="+mn-lt"/>
                <a:ea typeface="+mn-ea"/>
                <a:cs typeface="+mn-cs"/>
              </a:rPr>
              <a:t>. iwi and </a:t>
            </a:r>
            <a:r>
              <a:rPr lang="en-NZ" sz="1200" b="0" u="none" strike="noStrike" kern="1200" dirty="0" err="1" smtClean="0">
                <a:solidFill>
                  <a:schemeClr val="tx1"/>
                </a:solidFill>
                <a:effectLst/>
                <a:latin typeface="+mn-lt"/>
                <a:ea typeface="+mn-ea"/>
                <a:cs typeface="+mn-cs"/>
              </a:rPr>
              <a:t>hapū</a:t>
            </a:r>
            <a:r>
              <a:rPr lang="en-NZ" sz="1200" b="0" u="none" strike="noStrike" kern="1200" dirty="0" smtClean="0">
                <a:solidFill>
                  <a:schemeClr val="tx1"/>
                </a:solidFill>
                <a:effectLst/>
                <a:latin typeface="+mn-lt"/>
                <a:ea typeface="+mn-ea"/>
                <a:cs typeface="+mn-cs"/>
              </a:rPr>
              <a:t> management plans</a:t>
            </a:r>
          </a:p>
          <a:p>
            <a:pPr lvl="0"/>
            <a:r>
              <a:rPr lang="en-NZ" sz="1200" b="0" u="none" strike="noStrike" kern="1200" dirty="0" smtClean="0">
                <a:solidFill>
                  <a:schemeClr val="tx1"/>
                </a:solidFill>
                <a:effectLst/>
                <a:latin typeface="+mn-lt"/>
                <a:ea typeface="+mn-ea"/>
                <a:cs typeface="+mn-cs"/>
              </a:rPr>
              <a:t>New NBEA providing some guidance from Te </a:t>
            </a:r>
            <a:r>
              <a:rPr lang="en-NZ" sz="1200" b="0" u="none" strike="noStrike" kern="1200" dirty="0" err="1" smtClean="0">
                <a:solidFill>
                  <a:schemeClr val="tx1"/>
                </a:solidFill>
                <a:effectLst/>
                <a:latin typeface="+mn-lt"/>
                <a:ea typeface="+mn-ea"/>
                <a:cs typeface="+mn-cs"/>
              </a:rPr>
              <a:t>Puni</a:t>
            </a:r>
            <a:r>
              <a:rPr lang="en-NZ" sz="1200" b="0" u="none" strike="noStrike" kern="1200" dirty="0" smtClean="0">
                <a:solidFill>
                  <a:schemeClr val="tx1"/>
                </a:solidFill>
                <a:effectLst/>
                <a:latin typeface="+mn-lt"/>
                <a:ea typeface="+mn-ea"/>
                <a:cs typeface="+mn-cs"/>
              </a:rPr>
              <a:t> </a:t>
            </a:r>
            <a:r>
              <a:rPr lang="en-NZ" sz="1200" b="0" u="none" strike="noStrike" kern="1200" dirty="0" err="1" smtClean="0">
                <a:solidFill>
                  <a:schemeClr val="tx1"/>
                </a:solidFill>
                <a:effectLst/>
                <a:latin typeface="+mn-lt"/>
                <a:ea typeface="+mn-ea"/>
                <a:cs typeface="+mn-cs"/>
              </a:rPr>
              <a:t>kokiri</a:t>
            </a:r>
            <a:r>
              <a:rPr lang="en-NZ" sz="1200" b="0" u="none" strike="noStrike" kern="1200" dirty="0" smtClean="0">
                <a:solidFill>
                  <a:schemeClr val="tx1"/>
                </a:solidFill>
                <a:effectLst/>
                <a:latin typeface="+mn-lt"/>
                <a:ea typeface="+mn-ea"/>
                <a:cs typeface="+mn-cs"/>
              </a:rPr>
              <a:t> – recognised as an issue </a:t>
            </a:r>
            <a:r>
              <a:rPr lang="en-NZ" sz="1200" b="0" u="none" strike="noStrike" kern="1200" dirty="0" err="1" smtClean="0">
                <a:solidFill>
                  <a:schemeClr val="tx1"/>
                </a:solidFill>
                <a:effectLst/>
                <a:latin typeface="+mn-lt"/>
                <a:ea typeface="+mn-ea"/>
                <a:cs typeface="+mn-cs"/>
              </a:rPr>
              <a:t>eg</a:t>
            </a:r>
            <a:r>
              <a:rPr lang="en-NZ" sz="1200" b="0" u="none" strike="noStrike" kern="1200" dirty="0" smtClean="0">
                <a:solidFill>
                  <a:schemeClr val="tx1"/>
                </a:solidFill>
                <a:effectLst/>
                <a:latin typeface="+mn-lt"/>
                <a:ea typeface="+mn-ea"/>
                <a:cs typeface="+mn-cs"/>
              </a:rPr>
              <a:t>. TECT case </a:t>
            </a:r>
          </a:p>
          <a:p>
            <a:endParaRPr lang="en-NZ" b="0" dirty="0"/>
          </a:p>
        </p:txBody>
      </p:sp>
      <p:sp>
        <p:nvSpPr>
          <p:cNvPr id="4" name="Slide Number Placeholder 3"/>
          <p:cNvSpPr>
            <a:spLocks noGrp="1"/>
          </p:cNvSpPr>
          <p:nvPr>
            <p:ph type="sldNum" sz="quarter" idx="10"/>
          </p:nvPr>
        </p:nvSpPr>
        <p:spPr/>
        <p:txBody>
          <a:bodyPr/>
          <a:lstStyle/>
          <a:p>
            <a:fld id="{668B5343-4303-4306-B252-D4D5DF0520FA}" type="slidenum">
              <a:rPr lang="en-NZ" smtClean="0"/>
              <a:t>14</a:t>
            </a:fld>
            <a:endParaRPr lang="en-NZ"/>
          </a:p>
        </p:txBody>
      </p:sp>
    </p:spTree>
    <p:extLst>
      <p:ext uri="{BB962C8B-B14F-4D97-AF65-F5344CB8AC3E}">
        <p14:creationId xmlns:p14="http://schemas.microsoft.com/office/powerpoint/2010/main" val="4050971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668B5343-4303-4306-B252-D4D5DF0520FA}" type="slidenum">
              <a:rPr lang="en-NZ" smtClean="0"/>
              <a:t>16</a:t>
            </a:fld>
            <a:endParaRPr lang="en-NZ"/>
          </a:p>
        </p:txBody>
      </p:sp>
    </p:spTree>
    <p:extLst>
      <p:ext uri="{BB962C8B-B14F-4D97-AF65-F5344CB8AC3E}">
        <p14:creationId xmlns:p14="http://schemas.microsoft.com/office/powerpoint/2010/main" val="4158659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668B5343-4303-4306-B252-D4D5DF0520FA}" type="slidenum">
              <a:rPr lang="en-NZ" smtClean="0"/>
              <a:t>17</a:t>
            </a:fld>
            <a:endParaRPr lang="en-NZ"/>
          </a:p>
        </p:txBody>
      </p:sp>
    </p:spTree>
    <p:extLst>
      <p:ext uri="{BB962C8B-B14F-4D97-AF65-F5344CB8AC3E}">
        <p14:creationId xmlns:p14="http://schemas.microsoft.com/office/powerpoint/2010/main" val="1361772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668B5343-4303-4306-B252-D4D5DF0520FA}" type="slidenum">
              <a:rPr lang="en-NZ" smtClean="0"/>
              <a:t>20</a:t>
            </a:fld>
            <a:endParaRPr lang="en-NZ"/>
          </a:p>
        </p:txBody>
      </p:sp>
    </p:spTree>
    <p:extLst>
      <p:ext uri="{BB962C8B-B14F-4D97-AF65-F5344CB8AC3E}">
        <p14:creationId xmlns:p14="http://schemas.microsoft.com/office/powerpoint/2010/main" val="2487845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668B5343-4303-4306-B252-D4D5DF0520FA}" type="slidenum">
              <a:rPr lang="en-NZ" smtClean="0"/>
              <a:t>21</a:t>
            </a:fld>
            <a:endParaRPr lang="en-NZ"/>
          </a:p>
        </p:txBody>
      </p:sp>
    </p:spTree>
    <p:extLst>
      <p:ext uri="{BB962C8B-B14F-4D97-AF65-F5344CB8AC3E}">
        <p14:creationId xmlns:p14="http://schemas.microsoft.com/office/powerpoint/2010/main" val="4293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668B5343-4303-4306-B252-D4D5DF0520FA}" type="slidenum">
              <a:rPr lang="en-NZ" smtClean="0"/>
              <a:t>23</a:t>
            </a:fld>
            <a:endParaRPr lang="en-NZ"/>
          </a:p>
        </p:txBody>
      </p:sp>
    </p:spTree>
    <p:extLst>
      <p:ext uri="{BB962C8B-B14F-4D97-AF65-F5344CB8AC3E}">
        <p14:creationId xmlns:p14="http://schemas.microsoft.com/office/powerpoint/2010/main" val="2490283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668B5343-4303-4306-B252-D4D5DF0520FA}" type="slidenum">
              <a:rPr lang="en-NZ" smtClean="0"/>
              <a:t>2</a:t>
            </a:fld>
            <a:endParaRPr lang="en-NZ"/>
          </a:p>
        </p:txBody>
      </p:sp>
    </p:spTree>
    <p:extLst>
      <p:ext uri="{BB962C8B-B14F-4D97-AF65-F5344CB8AC3E}">
        <p14:creationId xmlns:p14="http://schemas.microsoft.com/office/powerpoint/2010/main" val="2339649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668B5343-4303-4306-B252-D4D5DF0520FA}" type="slidenum">
              <a:rPr lang="en-NZ" smtClean="0"/>
              <a:t>3</a:t>
            </a:fld>
            <a:endParaRPr lang="en-NZ"/>
          </a:p>
        </p:txBody>
      </p:sp>
    </p:spTree>
    <p:extLst>
      <p:ext uri="{BB962C8B-B14F-4D97-AF65-F5344CB8AC3E}">
        <p14:creationId xmlns:p14="http://schemas.microsoft.com/office/powerpoint/2010/main" val="3389129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NZ" sz="1800" kern="1200" dirty="0" smtClean="0">
                <a:solidFill>
                  <a:schemeClr val="tx1"/>
                </a:solidFill>
                <a:effectLst/>
                <a:latin typeface="+mn-lt"/>
                <a:ea typeface="+mn-ea"/>
                <a:cs typeface="+mn-cs"/>
              </a:rPr>
              <a:t>Theme we will develop:</a:t>
            </a:r>
          </a:p>
          <a:p>
            <a:pPr lvl="0"/>
            <a:endParaRPr lang="en-NZ" sz="1800" kern="1200" dirty="0" smtClean="0">
              <a:solidFill>
                <a:schemeClr val="tx1"/>
              </a:solidFill>
              <a:effectLst/>
              <a:latin typeface="+mn-lt"/>
              <a:ea typeface="+mn-ea"/>
              <a:cs typeface="+mn-cs"/>
            </a:endParaRPr>
          </a:p>
          <a:p>
            <a:pPr lvl="0"/>
            <a:r>
              <a:rPr lang="en-NZ" sz="1800" kern="1200" dirty="0" smtClean="0">
                <a:solidFill>
                  <a:schemeClr val="tx1"/>
                </a:solidFill>
                <a:effectLst/>
                <a:latin typeface="+mn-lt"/>
                <a:ea typeface="+mn-ea"/>
                <a:cs typeface="+mn-cs"/>
              </a:rPr>
              <a:t>May require more than just an </a:t>
            </a:r>
            <a:r>
              <a:rPr lang="en-NZ" sz="1800" u="sng" kern="1200" dirty="0" smtClean="0">
                <a:solidFill>
                  <a:schemeClr val="tx1"/>
                </a:solidFill>
                <a:effectLst/>
                <a:latin typeface="+mn-lt"/>
                <a:ea typeface="+mn-ea"/>
                <a:cs typeface="+mn-cs"/>
              </a:rPr>
              <a:t>open</a:t>
            </a:r>
            <a:r>
              <a:rPr lang="en-NZ" sz="1800" kern="1200" dirty="0" smtClean="0">
                <a:solidFill>
                  <a:schemeClr val="tx1"/>
                </a:solidFill>
                <a:effectLst/>
                <a:latin typeface="+mn-lt"/>
                <a:ea typeface="+mn-ea"/>
                <a:cs typeface="+mn-cs"/>
              </a:rPr>
              <a:t> mind </a:t>
            </a:r>
          </a:p>
          <a:p>
            <a:pPr lvl="0"/>
            <a:r>
              <a:rPr lang="en-NZ" sz="1800" kern="1200" dirty="0" smtClean="0">
                <a:solidFill>
                  <a:schemeClr val="tx1"/>
                </a:solidFill>
                <a:effectLst/>
                <a:latin typeface="+mn-lt"/>
                <a:ea typeface="+mn-ea"/>
                <a:cs typeface="+mn-cs"/>
              </a:rPr>
              <a:t>May need to view problem with a </a:t>
            </a:r>
            <a:r>
              <a:rPr lang="en-NZ" sz="1800" u="sng" kern="1200" dirty="0" smtClean="0">
                <a:solidFill>
                  <a:schemeClr val="tx1"/>
                </a:solidFill>
                <a:effectLst/>
                <a:latin typeface="+mn-lt"/>
                <a:ea typeface="+mn-ea"/>
                <a:cs typeface="+mn-cs"/>
              </a:rPr>
              <a:t>different</a:t>
            </a:r>
            <a:r>
              <a:rPr lang="en-NZ" sz="1800" kern="1200" dirty="0" smtClean="0">
                <a:solidFill>
                  <a:schemeClr val="tx1"/>
                </a:solidFill>
                <a:effectLst/>
                <a:latin typeface="+mn-lt"/>
                <a:ea typeface="+mn-ea"/>
                <a:cs typeface="+mn-cs"/>
              </a:rPr>
              <a:t> mind – often references to Te </a:t>
            </a:r>
            <a:r>
              <a:rPr lang="en-NZ" sz="1800" kern="1200" dirty="0" err="1" smtClean="0">
                <a:solidFill>
                  <a:schemeClr val="tx1"/>
                </a:solidFill>
                <a:effectLst/>
                <a:latin typeface="+mn-lt"/>
                <a:ea typeface="+mn-ea"/>
                <a:cs typeface="+mn-cs"/>
              </a:rPr>
              <a:t>Ao</a:t>
            </a:r>
            <a:r>
              <a:rPr lang="en-NZ" sz="1800" kern="1200" dirty="0" smtClean="0">
                <a:solidFill>
                  <a:schemeClr val="tx1"/>
                </a:solidFill>
                <a:effectLst/>
                <a:latin typeface="+mn-lt"/>
                <a:ea typeface="+mn-ea"/>
                <a:cs typeface="+mn-cs"/>
              </a:rPr>
              <a:t> Māori - Māori world view</a:t>
            </a:r>
          </a:p>
          <a:p>
            <a:pPr lvl="0"/>
            <a:r>
              <a:rPr lang="en-NZ" sz="1800" kern="1200" dirty="0" smtClean="0">
                <a:solidFill>
                  <a:schemeClr val="tx1"/>
                </a:solidFill>
                <a:effectLst/>
                <a:latin typeface="+mn-lt"/>
                <a:ea typeface="+mn-ea"/>
                <a:cs typeface="+mn-cs"/>
              </a:rPr>
              <a:t>Challenge: </a:t>
            </a:r>
          </a:p>
          <a:p>
            <a:pPr lvl="0"/>
            <a:endParaRPr lang="en-NZ" sz="18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Seeing the world differently whilst fulfilling function as lawyers and duty to court and clients</a:t>
            </a:r>
          </a:p>
          <a:p>
            <a:pPr lvl="0"/>
            <a:r>
              <a:rPr lang="en-NZ" sz="1200" kern="1200" dirty="0" smtClean="0">
                <a:solidFill>
                  <a:schemeClr val="tx1"/>
                </a:solidFill>
                <a:effectLst/>
                <a:latin typeface="+mn-lt"/>
                <a:ea typeface="+mn-ea"/>
                <a:cs typeface="+mn-cs"/>
              </a:rPr>
              <a:t>Perspective  I bring is naturally a </a:t>
            </a:r>
            <a:r>
              <a:rPr lang="en-NZ" sz="1200" kern="1200" dirty="0" err="1" smtClean="0">
                <a:solidFill>
                  <a:schemeClr val="tx1"/>
                </a:solidFill>
                <a:effectLst/>
                <a:latin typeface="+mn-lt"/>
                <a:ea typeface="+mn-ea"/>
                <a:cs typeface="+mn-cs"/>
              </a:rPr>
              <a:t>pakeha</a:t>
            </a:r>
            <a:r>
              <a:rPr lang="en-NZ" sz="1200" kern="1200" dirty="0" smtClean="0">
                <a:solidFill>
                  <a:schemeClr val="tx1"/>
                </a:solidFill>
                <a:effectLst/>
                <a:latin typeface="+mn-lt"/>
                <a:ea typeface="+mn-ea"/>
                <a:cs typeface="+mn-cs"/>
              </a:rPr>
              <a:t> one</a:t>
            </a:r>
          </a:p>
          <a:p>
            <a:pPr lvl="0"/>
            <a:r>
              <a:rPr lang="en-NZ" sz="1200" kern="1200" dirty="0" smtClean="0">
                <a:solidFill>
                  <a:schemeClr val="tx1"/>
                </a:solidFill>
                <a:effectLst/>
                <a:latin typeface="+mn-lt"/>
                <a:ea typeface="+mn-ea"/>
                <a:cs typeface="+mn-cs"/>
              </a:rPr>
              <a:t>And a practitioner one</a:t>
            </a:r>
          </a:p>
          <a:p>
            <a:pPr lvl="0"/>
            <a:r>
              <a:rPr lang="en-NZ" sz="1200" kern="1200" dirty="0" smtClean="0">
                <a:solidFill>
                  <a:schemeClr val="tx1"/>
                </a:solidFill>
                <a:effectLst/>
                <a:latin typeface="+mn-lt"/>
                <a:ea typeface="+mn-ea"/>
                <a:cs typeface="+mn-cs"/>
              </a:rPr>
              <a:t>Enlist the help of wise people – that’s why I have TCW to co-present </a:t>
            </a:r>
          </a:p>
          <a:p>
            <a:pPr lvl="0"/>
            <a:endParaRPr lang="en-NZ" sz="1800" kern="1200" dirty="0" smtClean="0">
              <a:solidFill>
                <a:schemeClr val="tx1"/>
              </a:solidFill>
              <a:effectLst/>
              <a:latin typeface="+mn-lt"/>
              <a:ea typeface="+mn-ea"/>
              <a:cs typeface="+mn-cs"/>
            </a:endParaRPr>
          </a:p>
          <a:p>
            <a:endParaRPr lang="en-NZ" sz="1800" dirty="0"/>
          </a:p>
        </p:txBody>
      </p:sp>
      <p:sp>
        <p:nvSpPr>
          <p:cNvPr id="4" name="Slide Number Placeholder 3"/>
          <p:cNvSpPr>
            <a:spLocks noGrp="1"/>
          </p:cNvSpPr>
          <p:nvPr>
            <p:ph type="sldNum" sz="quarter" idx="10"/>
          </p:nvPr>
        </p:nvSpPr>
        <p:spPr/>
        <p:txBody>
          <a:bodyPr/>
          <a:lstStyle/>
          <a:p>
            <a:fld id="{668B5343-4303-4306-B252-D4D5DF0520FA}" type="slidenum">
              <a:rPr lang="en-NZ" smtClean="0"/>
              <a:t>4</a:t>
            </a:fld>
            <a:endParaRPr lang="en-NZ"/>
          </a:p>
        </p:txBody>
      </p:sp>
    </p:spTree>
    <p:extLst>
      <p:ext uri="{BB962C8B-B14F-4D97-AF65-F5344CB8AC3E}">
        <p14:creationId xmlns:p14="http://schemas.microsoft.com/office/powerpoint/2010/main" val="3542141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smtClean="0">
                <a:solidFill>
                  <a:schemeClr val="tx1"/>
                </a:solidFill>
                <a:effectLst/>
                <a:latin typeface="+mn-lt"/>
                <a:ea typeface="+mn-ea"/>
                <a:cs typeface="+mn-cs"/>
              </a:rPr>
              <a:t>2022 research based study by UCLA Psychology Professor Matthew </a:t>
            </a:r>
            <a:r>
              <a:rPr lang="en-NZ" sz="1200" kern="1200" dirty="0" err="1" smtClean="0">
                <a:solidFill>
                  <a:schemeClr val="tx1"/>
                </a:solidFill>
                <a:effectLst/>
                <a:latin typeface="+mn-lt"/>
                <a:ea typeface="+mn-ea"/>
                <a:cs typeface="+mn-cs"/>
              </a:rPr>
              <a:t>Leiberman</a:t>
            </a:r>
            <a:r>
              <a:rPr lang="en-NZ" sz="1200" kern="1200" dirty="0" smtClean="0">
                <a:solidFill>
                  <a:schemeClr val="tx1"/>
                </a:solidFill>
                <a:effectLst/>
                <a:latin typeface="+mn-lt"/>
                <a:ea typeface="+mn-ea"/>
                <a:cs typeface="+mn-cs"/>
              </a:rPr>
              <a:t> PhD published in published in the journal </a:t>
            </a:r>
            <a:r>
              <a:rPr lang="en-NZ" sz="1200" i="1" kern="1200" dirty="0" smtClean="0">
                <a:solidFill>
                  <a:schemeClr val="tx1"/>
                </a:solidFill>
                <a:effectLst/>
                <a:latin typeface="+mn-lt"/>
                <a:ea typeface="+mn-ea"/>
                <a:cs typeface="+mn-cs"/>
              </a:rPr>
              <a:t>Psychological Review</a:t>
            </a:r>
            <a:r>
              <a:rPr lang="en-NZ" sz="1200" kern="1200" dirty="0" smtClean="0">
                <a:solidFill>
                  <a:schemeClr val="tx1"/>
                </a:solidFill>
                <a:effectLst/>
                <a:latin typeface="+mn-lt"/>
                <a:ea typeface="+mn-ea"/>
                <a:cs typeface="+mn-cs"/>
              </a:rPr>
              <a:t>,</a:t>
            </a:r>
          </a:p>
          <a:p>
            <a:endParaRPr lang="en-NZ" dirty="0"/>
          </a:p>
        </p:txBody>
      </p:sp>
      <p:sp>
        <p:nvSpPr>
          <p:cNvPr id="4" name="Slide Number Placeholder 3"/>
          <p:cNvSpPr>
            <a:spLocks noGrp="1"/>
          </p:cNvSpPr>
          <p:nvPr>
            <p:ph type="sldNum" sz="quarter" idx="10"/>
          </p:nvPr>
        </p:nvSpPr>
        <p:spPr/>
        <p:txBody>
          <a:bodyPr/>
          <a:lstStyle/>
          <a:p>
            <a:fld id="{668B5343-4303-4306-B252-D4D5DF0520FA}" type="slidenum">
              <a:rPr lang="en-NZ" smtClean="0"/>
              <a:t>5</a:t>
            </a:fld>
            <a:endParaRPr lang="en-NZ"/>
          </a:p>
        </p:txBody>
      </p:sp>
    </p:spTree>
    <p:extLst>
      <p:ext uri="{BB962C8B-B14F-4D97-AF65-F5344CB8AC3E}">
        <p14:creationId xmlns:p14="http://schemas.microsoft.com/office/powerpoint/2010/main" val="3987210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400" kern="1200" dirty="0" smtClean="0">
                <a:solidFill>
                  <a:schemeClr val="tx1"/>
                </a:solidFill>
                <a:effectLst/>
                <a:latin typeface="+mn-lt"/>
                <a:ea typeface="+mn-ea"/>
                <a:cs typeface="+mn-cs"/>
              </a:rPr>
              <a:t>Good place to start.  Widely accepted consultation principles for public agencies</a:t>
            </a:r>
          </a:p>
          <a:p>
            <a:r>
              <a:rPr lang="en-NZ" sz="1400" i="1" kern="1200" dirty="0" smtClean="0">
                <a:solidFill>
                  <a:schemeClr val="tx1"/>
                </a:solidFill>
                <a:effectLst/>
                <a:latin typeface="+mn-lt"/>
                <a:ea typeface="+mn-ea"/>
                <a:cs typeface="+mn-cs"/>
              </a:rPr>
              <a:t>Wellington International Airport Ltd v Air New Zealand </a:t>
            </a:r>
            <a:r>
              <a:rPr lang="en-NZ" sz="1400" kern="1200" dirty="0" smtClean="0">
                <a:solidFill>
                  <a:schemeClr val="tx1"/>
                </a:solidFill>
                <a:effectLst/>
                <a:latin typeface="+mn-lt"/>
                <a:ea typeface="+mn-ea"/>
                <a:cs typeface="+mn-cs"/>
              </a:rPr>
              <a:t>(1992 CA)</a:t>
            </a:r>
          </a:p>
          <a:p>
            <a:pPr fontAlgn="base"/>
            <a:r>
              <a:rPr lang="en-NZ" sz="1400" kern="1200" dirty="0" smtClean="0">
                <a:solidFill>
                  <a:schemeClr val="tx1"/>
                </a:solidFill>
                <a:effectLst/>
                <a:latin typeface="+mn-lt"/>
                <a:ea typeface="+mn-ea"/>
                <a:cs typeface="+mn-cs"/>
              </a:rPr>
              <a:t> </a:t>
            </a:r>
          </a:p>
          <a:p>
            <a:pPr fontAlgn="base"/>
            <a:r>
              <a:rPr lang="en-NZ" sz="1400" kern="1200" dirty="0" smtClean="0">
                <a:solidFill>
                  <a:schemeClr val="tx1"/>
                </a:solidFill>
                <a:effectLst/>
                <a:latin typeface="+mn-lt"/>
                <a:ea typeface="+mn-ea"/>
                <a:cs typeface="+mn-cs"/>
              </a:rPr>
              <a:t>Often followed including more recently in </a:t>
            </a:r>
            <a:r>
              <a:rPr lang="en-NZ" sz="1400" i="1" kern="1200" dirty="0" err="1" smtClean="0">
                <a:solidFill>
                  <a:schemeClr val="tx1"/>
                </a:solidFill>
                <a:effectLst/>
                <a:latin typeface="+mn-lt"/>
                <a:ea typeface="+mn-ea"/>
                <a:cs typeface="+mn-cs"/>
              </a:rPr>
              <a:t>Trustpower</a:t>
            </a:r>
            <a:r>
              <a:rPr lang="en-NZ" sz="1400" i="1" kern="1200" dirty="0" smtClean="0">
                <a:solidFill>
                  <a:schemeClr val="tx1"/>
                </a:solidFill>
                <a:effectLst/>
                <a:latin typeface="+mn-lt"/>
                <a:ea typeface="+mn-ea"/>
                <a:cs typeface="+mn-cs"/>
              </a:rPr>
              <a:t> v Electricity Authority</a:t>
            </a:r>
            <a:r>
              <a:rPr lang="en-NZ" sz="1400" kern="1200" dirty="0" smtClean="0">
                <a:solidFill>
                  <a:schemeClr val="tx1"/>
                </a:solidFill>
                <a:effectLst/>
                <a:latin typeface="+mn-lt"/>
                <a:ea typeface="+mn-ea"/>
                <a:cs typeface="+mn-cs"/>
              </a:rPr>
              <a:t> 2016 HC (Cull J) where Court also considered consultation psychology – evidence re:</a:t>
            </a:r>
          </a:p>
          <a:p>
            <a:pPr fontAlgn="base"/>
            <a:r>
              <a:rPr lang="en-NZ" sz="1400" kern="1200" dirty="0" smtClean="0">
                <a:solidFill>
                  <a:schemeClr val="tx1"/>
                </a:solidFill>
                <a:effectLst/>
                <a:latin typeface="+mn-lt"/>
                <a:ea typeface="+mn-ea"/>
                <a:cs typeface="+mn-cs"/>
              </a:rPr>
              <a:t> </a:t>
            </a:r>
          </a:p>
          <a:p>
            <a:pPr fontAlgn="base"/>
            <a:r>
              <a:rPr lang="en-NZ" sz="1400" kern="1200" dirty="0" smtClean="0">
                <a:solidFill>
                  <a:schemeClr val="tx1"/>
                </a:solidFill>
                <a:effectLst/>
                <a:latin typeface="+mn-lt"/>
                <a:ea typeface="+mn-ea"/>
                <a:cs typeface="+mn-cs"/>
              </a:rPr>
              <a:t>“consultation fatigue” - risk of fatigue resulting in desire to force an outcome </a:t>
            </a:r>
          </a:p>
          <a:p>
            <a:pPr fontAlgn="base"/>
            <a:r>
              <a:rPr lang="en-NZ" sz="1400" kern="1200" dirty="0" smtClean="0">
                <a:solidFill>
                  <a:schemeClr val="tx1"/>
                </a:solidFill>
                <a:effectLst/>
                <a:latin typeface="+mn-lt"/>
                <a:ea typeface="+mn-ea"/>
                <a:cs typeface="+mn-cs"/>
              </a:rPr>
              <a:t> </a:t>
            </a:r>
          </a:p>
          <a:p>
            <a:pPr fontAlgn="base"/>
            <a:r>
              <a:rPr lang="en-NZ" sz="1400" kern="1200" dirty="0" smtClean="0">
                <a:solidFill>
                  <a:schemeClr val="tx1"/>
                </a:solidFill>
                <a:effectLst/>
                <a:latin typeface="+mn-lt"/>
                <a:ea typeface="+mn-ea"/>
                <a:cs typeface="+mn-cs"/>
              </a:rPr>
              <a:t>“confirmation bias” - tendency to confirm initial hypothesis despite contrary evidence </a:t>
            </a:r>
          </a:p>
          <a:p>
            <a:endParaRPr lang="en-NZ" sz="1400" dirty="0"/>
          </a:p>
        </p:txBody>
      </p:sp>
      <p:sp>
        <p:nvSpPr>
          <p:cNvPr id="4" name="Slide Number Placeholder 3"/>
          <p:cNvSpPr>
            <a:spLocks noGrp="1"/>
          </p:cNvSpPr>
          <p:nvPr>
            <p:ph type="sldNum" sz="quarter" idx="10"/>
          </p:nvPr>
        </p:nvSpPr>
        <p:spPr/>
        <p:txBody>
          <a:bodyPr/>
          <a:lstStyle/>
          <a:p>
            <a:fld id="{668B5343-4303-4306-B252-D4D5DF0520FA}" type="slidenum">
              <a:rPr lang="en-NZ" smtClean="0"/>
              <a:t>6</a:t>
            </a:fld>
            <a:endParaRPr lang="en-NZ"/>
          </a:p>
        </p:txBody>
      </p:sp>
    </p:spTree>
    <p:extLst>
      <p:ext uri="{BB962C8B-B14F-4D97-AF65-F5344CB8AC3E}">
        <p14:creationId xmlns:p14="http://schemas.microsoft.com/office/powerpoint/2010/main" val="2343083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kern="1200" dirty="0" smtClean="0">
                <a:solidFill>
                  <a:schemeClr val="tx1"/>
                </a:solidFill>
                <a:effectLst/>
                <a:latin typeface="+mn-lt"/>
                <a:ea typeface="+mn-ea"/>
                <a:cs typeface="+mn-cs"/>
              </a:rPr>
              <a:t>Two different approaches or paradigms</a:t>
            </a:r>
          </a:p>
          <a:p>
            <a:r>
              <a:rPr lang="en-NZ" sz="1200" b="0" i="1" kern="1200" dirty="0" smtClean="0">
                <a:solidFill>
                  <a:schemeClr val="tx1"/>
                </a:solidFill>
                <a:effectLst/>
                <a:latin typeface="+mn-lt"/>
                <a:ea typeface="+mn-ea"/>
                <a:cs typeface="+mn-cs"/>
              </a:rPr>
              <a:t> </a:t>
            </a:r>
            <a:endParaRPr lang="en-NZ" sz="1200" b="0" kern="1200" dirty="0" smtClean="0">
              <a:solidFill>
                <a:schemeClr val="tx1"/>
              </a:solidFill>
              <a:effectLst/>
              <a:latin typeface="+mn-lt"/>
              <a:ea typeface="+mn-ea"/>
              <a:cs typeface="+mn-cs"/>
            </a:endParaRPr>
          </a:p>
          <a:p>
            <a:r>
              <a:rPr lang="en-NZ" sz="1200" b="0" i="1" kern="1200" dirty="0" err="1" smtClean="0">
                <a:solidFill>
                  <a:schemeClr val="tx1"/>
                </a:solidFill>
                <a:effectLst/>
                <a:latin typeface="+mn-lt"/>
                <a:ea typeface="+mn-ea"/>
                <a:cs typeface="+mn-cs"/>
              </a:rPr>
              <a:t>Ngati</a:t>
            </a:r>
            <a:r>
              <a:rPr lang="en-NZ" sz="1200" b="0" i="1" kern="1200" dirty="0" smtClean="0">
                <a:solidFill>
                  <a:schemeClr val="tx1"/>
                </a:solidFill>
                <a:effectLst/>
                <a:latin typeface="+mn-lt"/>
                <a:ea typeface="+mn-ea"/>
                <a:cs typeface="+mn-cs"/>
              </a:rPr>
              <a:t> </a:t>
            </a:r>
            <a:r>
              <a:rPr lang="en-NZ" sz="1200" b="0" i="1" kern="1200" dirty="0" err="1" smtClean="0">
                <a:solidFill>
                  <a:schemeClr val="tx1"/>
                </a:solidFill>
                <a:effectLst/>
                <a:latin typeface="+mn-lt"/>
                <a:ea typeface="+mn-ea"/>
                <a:cs typeface="+mn-cs"/>
              </a:rPr>
              <a:t>Rangi</a:t>
            </a:r>
            <a:r>
              <a:rPr lang="en-NZ" sz="1200" b="0" i="1" kern="1200" dirty="0" smtClean="0">
                <a:solidFill>
                  <a:schemeClr val="tx1"/>
                </a:solidFill>
                <a:effectLst/>
                <a:latin typeface="+mn-lt"/>
                <a:ea typeface="+mn-ea"/>
                <a:cs typeface="+mn-cs"/>
              </a:rPr>
              <a:t> Trust v Genesis Power Ltd</a:t>
            </a:r>
            <a:r>
              <a:rPr lang="en-NZ" sz="1200" b="0" kern="1200" dirty="0" smtClean="0">
                <a:solidFill>
                  <a:schemeClr val="tx1"/>
                </a:solidFill>
                <a:effectLst/>
                <a:latin typeface="+mn-lt"/>
                <a:ea typeface="+mn-ea"/>
                <a:cs typeface="+mn-cs"/>
              </a:rPr>
              <a:t> (2009 – CA)</a:t>
            </a:r>
          </a:p>
          <a:p>
            <a:r>
              <a:rPr lang="en-NZ" sz="1200" b="0" kern="1200" dirty="0" smtClean="0">
                <a:solidFill>
                  <a:schemeClr val="tx1"/>
                </a:solidFill>
                <a:effectLst/>
                <a:latin typeface="+mn-lt"/>
                <a:ea typeface="+mn-ea"/>
                <a:cs typeface="+mn-cs"/>
              </a:rPr>
              <a:t> </a:t>
            </a:r>
          </a:p>
          <a:p>
            <a:pPr lvl="0"/>
            <a:r>
              <a:rPr lang="en-NZ" sz="1200" b="0" u="none" strike="noStrike" kern="1200" dirty="0" smtClean="0">
                <a:solidFill>
                  <a:schemeClr val="tx1"/>
                </a:solidFill>
                <a:effectLst/>
                <a:latin typeface="+mn-lt"/>
                <a:ea typeface="+mn-ea"/>
                <a:cs typeface="+mn-cs"/>
              </a:rPr>
              <a:t>“Meeting of minds” phrase coined by EC </a:t>
            </a:r>
          </a:p>
          <a:p>
            <a:pPr lvl="0"/>
            <a:r>
              <a:rPr lang="en-NZ" sz="1200" b="0" u="none" strike="noStrike" kern="1200" dirty="0" smtClean="0">
                <a:solidFill>
                  <a:schemeClr val="tx1"/>
                </a:solidFill>
                <a:effectLst/>
                <a:latin typeface="+mn-lt"/>
                <a:ea typeface="+mn-ea"/>
                <a:cs typeface="+mn-cs"/>
              </a:rPr>
              <a:t>Effectively a “construct” to fit a Māori paradigm into a non-Māori framework (i.e. resource consent process)</a:t>
            </a:r>
          </a:p>
          <a:p>
            <a:pPr lvl="0"/>
            <a:r>
              <a:rPr lang="en-NZ" sz="1200" b="0" u="none" strike="noStrike" kern="1200" dirty="0" smtClean="0">
                <a:solidFill>
                  <a:schemeClr val="tx1"/>
                </a:solidFill>
                <a:effectLst/>
                <a:latin typeface="+mn-lt"/>
                <a:ea typeface="+mn-ea"/>
                <a:cs typeface="+mn-cs"/>
              </a:rPr>
              <a:t>Iwi failed to specify measures to mitigate effects of river diversion on power scheme</a:t>
            </a:r>
          </a:p>
          <a:p>
            <a:pPr lvl="0"/>
            <a:r>
              <a:rPr lang="en-NZ" sz="1200" b="0" u="none" strike="noStrike" kern="1200" dirty="0" smtClean="0">
                <a:solidFill>
                  <a:schemeClr val="tx1"/>
                </a:solidFill>
                <a:effectLst/>
                <a:latin typeface="+mn-lt"/>
                <a:ea typeface="+mn-ea"/>
                <a:cs typeface="+mn-cs"/>
              </a:rPr>
              <a:t>Regional Council granted </a:t>
            </a:r>
            <a:r>
              <a:rPr lang="en-NZ" sz="1200" b="0" u="none" strike="noStrike" kern="1200" dirty="0" err="1" smtClean="0">
                <a:solidFill>
                  <a:schemeClr val="tx1"/>
                </a:solidFill>
                <a:effectLst/>
                <a:latin typeface="+mn-lt"/>
                <a:ea typeface="+mn-ea"/>
                <a:cs typeface="+mn-cs"/>
              </a:rPr>
              <a:t>powerco</a:t>
            </a:r>
            <a:r>
              <a:rPr lang="en-NZ" sz="1200" b="0" u="none" strike="noStrike" kern="1200" dirty="0" smtClean="0">
                <a:solidFill>
                  <a:schemeClr val="tx1"/>
                </a:solidFill>
                <a:effectLst/>
                <a:latin typeface="+mn-lt"/>
                <a:ea typeface="+mn-ea"/>
                <a:cs typeface="+mn-cs"/>
              </a:rPr>
              <a:t> 35 year consent</a:t>
            </a:r>
          </a:p>
          <a:p>
            <a:pPr lvl="0"/>
            <a:r>
              <a:rPr lang="en-NZ" sz="1200" b="0" u="none" strike="noStrike" kern="1200" dirty="0" smtClean="0">
                <a:solidFill>
                  <a:schemeClr val="tx1"/>
                </a:solidFill>
                <a:effectLst/>
                <a:latin typeface="+mn-lt"/>
                <a:ea typeface="+mn-ea"/>
                <a:cs typeface="+mn-cs"/>
              </a:rPr>
              <a:t>EC found diversion necessary </a:t>
            </a:r>
            <a:r>
              <a:rPr lang="en-NZ" sz="1200" b="0" u="sng" strike="noStrike" kern="1200" dirty="0" smtClean="0">
                <a:solidFill>
                  <a:schemeClr val="tx1"/>
                </a:solidFill>
                <a:effectLst/>
                <a:latin typeface="+mn-lt"/>
                <a:ea typeface="+mn-ea"/>
                <a:cs typeface="+mn-cs"/>
              </a:rPr>
              <a:t>but also</a:t>
            </a:r>
            <a:r>
              <a:rPr lang="en-NZ" sz="1200" b="0" u="none" strike="noStrike" kern="1200" dirty="0" smtClean="0">
                <a:solidFill>
                  <a:schemeClr val="tx1"/>
                </a:solidFill>
                <a:effectLst/>
                <a:latin typeface="+mn-lt"/>
                <a:ea typeface="+mn-ea"/>
                <a:cs typeface="+mn-cs"/>
              </a:rPr>
              <a:t> substantial prejudice to cultural values</a:t>
            </a:r>
          </a:p>
          <a:p>
            <a:pPr lvl="0"/>
            <a:r>
              <a:rPr lang="en-NZ" sz="1200" b="0" u="none" strike="noStrike" kern="1200" dirty="0" smtClean="0">
                <a:solidFill>
                  <a:schemeClr val="tx1"/>
                </a:solidFill>
                <a:effectLst/>
                <a:latin typeface="+mn-lt"/>
                <a:ea typeface="+mn-ea"/>
                <a:cs typeface="+mn-cs"/>
              </a:rPr>
              <a:t>EC reduced term to 10 years to allow “meeting of minds” on long term mitigation</a:t>
            </a:r>
          </a:p>
          <a:p>
            <a:r>
              <a:rPr lang="en-NZ" sz="1200" b="0" kern="1200" dirty="0" smtClean="0">
                <a:solidFill>
                  <a:schemeClr val="tx1"/>
                </a:solidFill>
                <a:effectLst/>
                <a:latin typeface="+mn-lt"/>
                <a:ea typeface="+mn-ea"/>
                <a:cs typeface="+mn-cs"/>
              </a:rPr>
              <a:t>i.e. let’s take a pause and allow parties to work though issues and reach an accommodation </a:t>
            </a:r>
          </a:p>
          <a:p>
            <a:r>
              <a:rPr lang="en-NZ" sz="1200" b="0" kern="1200" dirty="0" smtClean="0">
                <a:solidFill>
                  <a:schemeClr val="tx1"/>
                </a:solidFill>
                <a:effectLst/>
                <a:latin typeface="+mn-lt"/>
                <a:ea typeface="+mn-ea"/>
                <a:cs typeface="+mn-cs"/>
              </a:rPr>
              <a:t> </a:t>
            </a:r>
          </a:p>
          <a:p>
            <a:pPr lvl="0"/>
            <a:r>
              <a:rPr lang="en-NZ" sz="1200" b="0" u="none" strike="noStrike" kern="1200" dirty="0" smtClean="0">
                <a:solidFill>
                  <a:schemeClr val="tx1"/>
                </a:solidFill>
                <a:effectLst/>
                <a:latin typeface="+mn-lt"/>
                <a:ea typeface="+mn-ea"/>
                <a:cs typeface="+mn-cs"/>
              </a:rPr>
              <a:t>What I’ve coined the “see you in court” approach (or more kindly the “strategic” approach) of HC and COA</a:t>
            </a:r>
          </a:p>
          <a:p>
            <a:pPr lvl="0"/>
            <a:r>
              <a:rPr lang="en-NZ" sz="1200" b="0" u="none" strike="noStrike" kern="1200" dirty="0" smtClean="0">
                <a:solidFill>
                  <a:schemeClr val="tx1"/>
                </a:solidFill>
                <a:effectLst/>
                <a:latin typeface="+mn-lt"/>
                <a:ea typeface="+mn-ea"/>
                <a:cs typeface="+mn-cs"/>
              </a:rPr>
              <a:t>“meeting of the minds” can’t be used to fill evidential gap (iwi failing to specify mitigation) </a:t>
            </a:r>
          </a:p>
          <a:p>
            <a:pPr lvl="0"/>
            <a:r>
              <a:rPr lang="en-NZ" sz="1200" b="0" u="none" strike="noStrike" kern="1200" dirty="0" smtClean="0">
                <a:solidFill>
                  <a:schemeClr val="tx1"/>
                </a:solidFill>
                <a:effectLst/>
                <a:latin typeface="+mn-lt"/>
                <a:ea typeface="+mn-ea"/>
                <a:cs typeface="+mn-cs"/>
              </a:rPr>
              <a:t>Assumes the following litigation strategy:</a:t>
            </a:r>
          </a:p>
          <a:p>
            <a:pPr lvl="0"/>
            <a:r>
              <a:rPr lang="en-NZ" sz="1200" b="0" u="none" strike="noStrike" kern="1200" dirty="0" err="1" smtClean="0">
                <a:solidFill>
                  <a:schemeClr val="tx1"/>
                </a:solidFill>
                <a:effectLst/>
                <a:latin typeface="+mn-lt"/>
                <a:ea typeface="+mn-ea"/>
                <a:cs typeface="+mn-cs"/>
              </a:rPr>
              <a:t>Tangata</a:t>
            </a:r>
            <a:r>
              <a:rPr lang="en-NZ" sz="1200" b="0" u="none" strike="noStrike" kern="1200" dirty="0" smtClean="0">
                <a:solidFill>
                  <a:schemeClr val="tx1"/>
                </a:solidFill>
                <a:effectLst/>
                <a:latin typeface="+mn-lt"/>
                <a:ea typeface="+mn-ea"/>
                <a:cs typeface="+mn-cs"/>
              </a:rPr>
              <a:t> whenua entitled to take principled stance/not engage in negotiations re mitigation  </a:t>
            </a:r>
          </a:p>
          <a:p>
            <a:pPr lvl="0"/>
            <a:r>
              <a:rPr lang="en-NZ" sz="1200" b="0" u="none" strike="noStrike" kern="1200" dirty="0" smtClean="0">
                <a:solidFill>
                  <a:schemeClr val="tx1"/>
                </a:solidFill>
                <a:effectLst/>
                <a:latin typeface="+mn-lt"/>
                <a:ea typeface="+mn-ea"/>
                <a:cs typeface="+mn-cs"/>
              </a:rPr>
              <a:t>They run the risk of consent granted without conditions to mitigate effects</a:t>
            </a:r>
          </a:p>
          <a:p>
            <a:pPr lvl="0"/>
            <a:r>
              <a:rPr lang="en-NZ" sz="1200" b="0" u="none" strike="noStrike" kern="1200" dirty="0" smtClean="0">
                <a:solidFill>
                  <a:schemeClr val="tx1"/>
                </a:solidFill>
                <a:effectLst/>
                <a:latin typeface="+mn-lt"/>
                <a:ea typeface="+mn-ea"/>
                <a:cs typeface="+mn-cs"/>
              </a:rPr>
              <a:t>Applicant entitled to not engage and say “see you in court”</a:t>
            </a:r>
          </a:p>
          <a:p>
            <a:pPr lvl="0"/>
            <a:r>
              <a:rPr lang="en-NZ" sz="1200" b="0" u="none" strike="noStrike" kern="1200" dirty="0" smtClean="0">
                <a:solidFill>
                  <a:schemeClr val="tx1"/>
                </a:solidFill>
                <a:effectLst/>
                <a:latin typeface="+mn-lt"/>
                <a:ea typeface="+mn-ea"/>
                <a:cs typeface="+mn-cs"/>
              </a:rPr>
              <a:t>Not a breach of natural justice to fail to engage further in those circs</a:t>
            </a:r>
          </a:p>
          <a:p>
            <a:r>
              <a:rPr lang="en-NZ" sz="1200" b="0" kern="1200" dirty="0" smtClean="0">
                <a:solidFill>
                  <a:schemeClr val="tx1"/>
                </a:solidFill>
                <a:effectLst/>
                <a:latin typeface="+mn-lt"/>
                <a:ea typeface="+mn-ea"/>
                <a:cs typeface="+mn-cs"/>
              </a:rPr>
              <a:t> </a:t>
            </a:r>
          </a:p>
          <a:p>
            <a:r>
              <a:rPr lang="en-NZ" sz="1200" b="0" kern="1200" dirty="0" smtClean="0">
                <a:solidFill>
                  <a:schemeClr val="tx1"/>
                </a:solidFill>
                <a:effectLst/>
                <a:latin typeface="+mn-lt"/>
                <a:ea typeface="+mn-ea"/>
                <a:cs typeface="+mn-cs"/>
              </a:rPr>
              <a:t>Although a 2009 case, COA (Chambers’ J) position recently affirmed in </a:t>
            </a:r>
            <a:r>
              <a:rPr lang="en-NZ" sz="1200" b="0" i="1" kern="1200" dirty="0" err="1" smtClean="0">
                <a:solidFill>
                  <a:schemeClr val="tx1"/>
                </a:solidFill>
                <a:effectLst/>
                <a:latin typeface="+mn-lt"/>
                <a:ea typeface="+mn-ea"/>
                <a:cs typeface="+mn-cs"/>
              </a:rPr>
              <a:t>Gock</a:t>
            </a:r>
            <a:r>
              <a:rPr lang="en-NZ" sz="1200" b="0" i="1" kern="1200" dirty="0" smtClean="0">
                <a:solidFill>
                  <a:schemeClr val="tx1"/>
                </a:solidFill>
                <a:effectLst/>
                <a:latin typeface="+mn-lt"/>
                <a:ea typeface="+mn-ea"/>
                <a:cs typeface="+mn-cs"/>
              </a:rPr>
              <a:t> v Auckland Council</a:t>
            </a:r>
            <a:r>
              <a:rPr lang="en-NZ" sz="1200" b="0" kern="1200" dirty="0" smtClean="0">
                <a:solidFill>
                  <a:schemeClr val="tx1"/>
                </a:solidFill>
                <a:effectLst/>
                <a:latin typeface="+mn-lt"/>
                <a:ea typeface="+mn-ea"/>
                <a:cs typeface="+mn-cs"/>
              </a:rPr>
              <a:t> – 2022 HC (Duffy J).  Re location of RUB on </a:t>
            </a:r>
            <a:r>
              <a:rPr lang="en-NZ" sz="1200" b="0" kern="1200" dirty="0" err="1" smtClean="0">
                <a:solidFill>
                  <a:schemeClr val="tx1"/>
                </a:solidFill>
                <a:effectLst/>
                <a:latin typeface="+mn-lt"/>
                <a:ea typeface="+mn-ea"/>
                <a:cs typeface="+mn-cs"/>
              </a:rPr>
              <a:t>Pukaki</a:t>
            </a:r>
            <a:r>
              <a:rPr lang="en-NZ" sz="1200" b="0" kern="1200" dirty="0" smtClean="0">
                <a:solidFill>
                  <a:schemeClr val="tx1"/>
                </a:solidFill>
                <a:effectLst/>
                <a:latin typeface="+mn-lt"/>
                <a:ea typeface="+mn-ea"/>
                <a:cs typeface="+mn-cs"/>
              </a:rPr>
              <a:t> peninsula in Auckland </a:t>
            </a:r>
          </a:p>
          <a:p>
            <a:endParaRPr lang="en-NZ" b="0" dirty="0"/>
          </a:p>
        </p:txBody>
      </p:sp>
      <p:sp>
        <p:nvSpPr>
          <p:cNvPr id="4" name="Slide Number Placeholder 3"/>
          <p:cNvSpPr>
            <a:spLocks noGrp="1"/>
          </p:cNvSpPr>
          <p:nvPr>
            <p:ph type="sldNum" sz="quarter" idx="10"/>
          </p:nvPr>
        </p:nvSpPr>
        <p:spPr/>
        <p:txBody>
          <a:bodyPr/>
          <a:lstStyle/>
          <a:p>
            <a:fld id="{668B5343-4303-4306-B252-D4D5DF0520FA}" type="slidenum">
              <a:rPr lang="en-NZ" smtClean="0"/>
              <a:t>7</a:t>
            </a:fld>
            <a:endParaRPr lang="en-NZ"/>
          </a:p>
        </p:txBody>
      </p:sp>
    </p:spTree>
    <p:extLst>
      <p:ext uri="{BB962C8B-B14F-4D97-AF65-F5344CB8AC3E}">
        <p14:creationId xmlns:p14="http://schemas.microsoft.com/office/powerpoint/2010/main" val="1417680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kern="1200" dirty="0" smtClean="0">
                <a:solidFill>
                  <a:schemeClr val="tx1"/>
                </a:solidFill>
                <a:effectLst/>
                <a:latin typeface="+mn-lt"/>
                <a:ea typeface="+mn-ea"/>
                <a:cs typeface="+mn-cs"/>
              </a:rPr>
              <a:t>2009 Environment Court – Judge Whiting </a:t>
            </a:r>
          </a:p>
          <a:p>
            <a:r>
              <a:rPr lang="en-NZ" sz="1200" b="0" kern="1200" dirty="0" smtClean="0">
                <a:solidFill>
                  <a:schemeClr val="tx1"/>
                </a:solidFill>
                <a:effectLst/>
                <a:latin typeface="+mn-lt"/>
                <a:ea typeface="+mn-ea"/>
                <a:cs typeface="+mn-cs"/>
              </a:rPr>
              <a:t>Around same time as “meeting of the minds” case </a:t>
            </a:r>
          </a:p>
          <a:p>
            <a:r>
              <a:rPr lang="en-NZ" sz="1200" b="0" i="1" kern="1200" dirty="0" smtClean="0">
                <a:solidFill>
                  <a:schemeClr val="tx1"/>
                </a:solidFill>
                <a:effectLst/>
                <a:latin typeface="+mn-lt"/>
                <a:ea typeface="+mn-ea"/>
                <a:cs typeface="+mn-cs"/>
              </a:rPr>
              <a:t>Te </a:t>
            </a:r>
            <a:r>
              <a:rPr lang="en-NZ" sz="1200" b="0" i="1" kern="1200" dirty="0" err="1" smtClean="0">
                <a:solidFill>
                  <a:schemeClr val="tx1"/>
                </a:solidFill>
                <a:effectLst/>
                <a:latin typeface="+mn-lt"/>
                <a:ea typeface="+mn-ea"/>
                <a:cs typeface="+mn-cs"/>
              </a:rPr>
              <a:t>Maru</a:t>
            </a:r>
            <a:r>
              <a:rPr lang="en-NZ" sz="1200" b="0" i="1" kern="1200" dirty="0" smtClean="0">
                <a:solidFill>
                  <a:schemeClr val="tx1"/>
                </a:solidFill>
                <a:effectLst/>
                <a:latin typeface="+mn-lt"/>
                <a:ea typeface="+mn-ea"/>
                <a:cs typeface="+mn-cs"/>
              </a:rPr>
              <a:t> o </a:t>
            </a:r>
            <a:r>
              <a:rPr lang="en-NZ" sz="1200" b="0" i="1" kern="1200" dirty="0" err="1" smtClean="0">
                <a:solidFill>
                  <a:schemeClr val="tx1"/>
                </a:solidFill>
                <a:effectLst/>
                <a:latin typeface="+mn-lt"/>
                <a:ea typeface="+mn-ea"/>
                <a:cs typeface="+mn-cs"/>
              </a:rPr>
              <a:t>Ngati</a:t>
            </a:r>
            <a:r>
              <a:rPr lang="en-NZ" sz="1200" b="0" i="1" kern="1200" dirty="0" smtClean="0">
                <a:solidFill>
                  <a:schemeClr val="tx1"/>
                </a:solidFill>
                <a:effectLst/>
                <a:latin typeface="+mn-lt"/>
                <a:ea typeface="+mn-ea"/>
                <a:cs typeface="+mn-cs"/>
              </a:rPr>
              <a:t> </a:t>
            </a:r>
            <a:r>
              <a:rPr lang="en-NZ" sz="1200" b="0" i="1" kern="1200" dirty="0" err="1" smtClean="0">
                <a:solidFill>
                  <a:schemeClr val="tx1"/>
                </a:solidFill>
                <a:effectLst/>
                <a:latin typeface="+mn-lt"/>
                <a:ea typeface="+mn-ea"/>
                <a:cs typeface="+mn-cs"/>
              </a:rPr>
              <a:t>Rangiwewehi</a:t>
            </a:r>
            <a:r>
              <a:rPr lang="en-NZ" sz="1200" b="0" i="1" kern="1200" dirty="0" smtClean="0">
                <a:solidFill>
                  <a:schemeClr val="tx1"/>
                </a:solidFill>
                <a:effectLst/>
                <a:latin typeface="+mn-lt"/>
                <a:ea typeface="+mn-ea"/>
                <a:cs typeface="+mn-cs"/>
              </a:rPr>
              <a:t> v Bay of Plenty Regional Council</a:t>
            </a:r>
            <a:endParaRPr lang="en-NZ" sz="1200" b="0" kern="1200" dirty="0" smtClean="0">
              <a:solidFill>
                <a:schemeClr val="tx1"/>
              </a:solidFill>
              <a:effectLst/>
              <a:latin typeface="+mn-lt"/>
              <a:ea typeface="+mn-ea"/>
              <a:cs typeface="+mn-cs"/>
            </a:endParaRPr>
          </a:p>
          <a:p>
            <a:r>
              <a:rPr lang="en-NZ" sz="1200" b="0" i="1" kern="1200" dirty="0" smtClean="0">
                <a:solidFill>
                  <a:schemeClr val="tx1"/>
                </a:solidFill>
                <a:effectLst/>
                <a:latin typeface="+mn-lt"/>
                <a:ea typeface="+mn-ea"/>
                <a:cs typeface="+mn-cs"/>
              </a:rPr>
              <a:t> </a:t>
            </a:r>
            <a:endParaRPr lang="en-NZ" sz="1200" b="0" kern="1200" dirty="0" smtClean="0">
              <a:solidFill>
                <a:schemeClr val="tx1"/>
              </a:solidFill>
              <a:effectLst/>
              <a:latin typeface="+mn-lt"/>
              <a:ea typeface="+mn-ea"/>
              <a:cs typeface="+mn-cs"/>
            </a:endParaRPr>
          </a:p>
          <a:p>
            <a:r>
              <a:rPr lang="en-NZ" sz="1200" b="0" kern="1200" dirty="0" smtClean="0">
                <a:solidFill>
                  <a:schemeClr val="tx1"/>
                </a:solidFill>
                <a:effectLst/>
                <a:latin typeface="+mn-lt"/>
                <a:ea typeface="+mn-ea"/>
                <a:cs typeface="+mn-cs"/>
              </a:rPr>
              <a:t>25 year consent granted for municipal water take from “</a:t>
            </a:r>
            <a:r>
              <a:rPr lang="en-NZ" sz="1200" b="0" kern="1200" dirty="0" err="1" smtClean="0">
                <a:solidFill>
                  <a:schemeClr val="tx1"/>
                </a:solidFill>
                <a:effectLst/>
                <a:latin typeface="+mn-lt"/>
                <a:ea typeface="+mn-ea"/>
                <a:cs typeface="+mn-cs"/>
              </a:rPr>
              <a:t>taniwha</a:t>
            </a:r>
            <a:r>
              <a:rPr lang="en-NZ" sz="1200" b="0" kern="1200" dirty="0" smtClean="0">
                <a:solidFill>
                  <a:schemeClr val="tx1"/>
                </a:solidFill>
                <a:effectLst/>
                <a:latin typeface="+mn-lt"/>
                <a:ea typeface="+mn-ea"/>
                <a:cs typeface="+mn-cs"/>
              </a:rPr>
              <a:t> springs” (</a:t>
            </a:r>
            <a:r>
              <a:rPr lang="en-NZ" sz="1200" b="0" kern="1200" dirty="0" err="1" smtClean="0">
                <a:solidFill>
                  <a:schemeClr val="tx1"/>
                </a:solidFill>
                <a:effectLst/>
                <a:latin typeface="+mn-lt"/>
                <a:ea typeface="+mn-ea"/>
                <a:cs typeface="+mn-cs"/>
              </a:rPr>
              <a:t>Puna</a:t>
            </a:r>
            <a:r>
              <a:rPr lang="en-NZ" sz="1200" b="0" kern="1200" dirty="0" smtClean="0">
                <a:solidFill>
                  <a:schemeClr val="tx1"/>
                </a:solidFill>
                <a:effectLst/>
                <a:latin typeface="+mn-lt"/>
                <a:ea typeface="+mn-ea"/>
                <a:cs typeface="+mn-cs"/>
              </a:rPr>
              <a:t> o </a:t>
            </a:r>
            <a:r>
              <a:rPr lang="en-NZ" sz="1200" b="0" kern="1200" dirty="0" err="1" smtClean="0">
                <a:solidFill>
                  <a:schemeClr val="tx1"/>
                </a:solidFill>
                <a:effectLst/>
                <a:latin typeface="+mn-lt"/>
                <a:ea typeface="+mn-ea"/>
                <a:cs typeface="+mn-cs"/>
              </a:rPr>
              <a:t>Pekehāua</a:t>
            </a:r>
            <a:r>
              <a:rPr lang="en-NZ" sz="1200" b="0" kern="1200" dirty="0" smtClean="0">
                <a:solidFill>
                  <a:schemeClr val="tx1"/>
                </a:solidFill>
                <a:effectLst/>
                <a:latin typeface="+mn-lt"/>
                <a:ea typeface="+mn-ea"/>
                <a:cs typeface="+mn-cs"/>
              </a:rPr>
              <a:t>)</a:t>
            </a:r>
          </a:p>
          <a:p>
            <a:r>
              <a:rPr lang="en-NZ" sz="1200" b="0" kern="1200" dirty="0" smtClean="0">
                <a:solidFill>
                  <a:schemeClr val="tx1"/>
                </a:solidFill>
                <a:effectLst/>
                <a:latin typeface="+mn-lt"/>
                <a:ea typeface="+mn-ea"/>
                <a:cs typeface="+mn-cs"/>
              </a:rPr>
              <a:t>Maori appellants sought “run out” 10 year consent to enable springs to be returned (taken under PWA in 60s).</a:t>
            </a:r>
          </a:p>
          <a:p>
            <a:r>
              <a:rPr lang="en-NZ" sz="1200" b="0" kern="1200" dirty="0" smtClean="0">
                <a:solidFill>
                  <a:schemeClr val="tx1"/>
                </a:solidFill>
                <a:effectLst/>
                <a:latin typeface="+mn-lt"/>
                <a:ea typeface="+mn-ea"/>
                <a:cs typeface="+mn-cs"/>
              </a:rPr>
              <a:t>Responsibilities of the District Council to operate a potable water supply vs acknowledged significant cultural values </a:t>
            </a:r>
          </a:p>
          <a:p>
            <a:r>
              <a:rPr lang="en-NZ" sz="1200" b="0" kern="1200" dirty="0" smtClean="0">
                <a:solidFill>
                  <a:schemeClr val="tx1"/>
                </a:solidFill>
                <a:effectLst/>
                <a:latin typeface="+mn-lt"/>
                <a:ea typeface="+mn-ea"/>
                <a:cs typeface="+mn-cs"/>
              </a:rPr>
              <a:t>Ground water was another option but Court found not fully investigated by RDC </a:t>
            </a:r>
          </a:p>
          <a:p>
            <a:r>
              <a:rPr lang="en-NZ" sz="1200" b="0" kern="1200" dirty="0" smtClean="0">
                <a:solidFill>
                  <a:schemeClr val="tx1"/>
                </a:solidFill>
                <a:effectLst/>
                <a:latin typeface="+mn-lt"/>
                <a:ea typeface="+mn-ea"/>
                <a:cs typeface="+mn-cs"/>
              </a:rPr>
              <a:t>Court granted short term consent to enable ground water to be investigated</a:t>
            </a:r>
          </a:p>
          <a:p>
            <a:r>
              <a:rPr lang="en-NZ" sz="1200" b="0" kern="1200" dirty="0" smtClean="0">
                <a:solidFill>
                  <a:schemeClr val="tx1"/>
                </a:solidFill>
                <a:effectLst/>
                <a:latin typeface="+mn-lt"/>
                <a:ea typeface="+mn-ea"/>
                <a:cs typeface="+mn-cs"/>
              </a:rPr>
              <a:t> </a:t>
            </a:r>
          </a:p>
          <a:p>
            <a:r>
              <a:rPr lang="en-NZ" sz="1200" b="0" kern="1200" dirty="0" smtClean="0">
                <a:solidFill>
                  <a:schemeClr val="tx1"/>
                </a:solidFill>
                <a:effectLst/>
                <a:latin typeface="+mn-lt"/>
                <a:ea typeface="+mn-ea"/>
                <a:cs typeface="+mn-cs"/>
              </a:rPr>
              <a:t>In the event: </a:t>
            </a:r>
          </a:p>
          <a:p>
            <a:r>
              <a:rPr lang="en-NZ" sz="1200" b="0" kern="1200" dirty="0" smtClean="0">
                <a:solidFill>
                  <a:schemeClr val="tx1"/>
                </a:solidFill>
                <a:effectLst/>
                <a:latin typeface="+mn-lt"/>
                <a:ea typeface="+mn-ea"/>
                <a:cs typeface="+mn-cs"/>
              </a:rPr>
              <a:t> </a:t>
            </a:r>
          </a:p>
          <a:p>
            <a:r>
              <a:rPr lang="en-NZ" sz="1200" b="0" kern="1200" dirty="0" err="1" smtClean="0">
                <a:solidFill>
                  <a:schemeClr val="tx1"/>
                </a:solidFill>
                <a:effectLst/>
                <a:latin typeface="+mn-lt"/>
                <a:ea typeface="+mn-ea"/>
                <a:cs typeface="+mn-cs"/>
              </a:rPr>
              <a:t>Ngāti</a:t>
            </a:r>
            <a:r>
              <a:rPr lang="en-NZ" sz="1200" b="0" kern="1200" dirty="0" smtClean="0">
                <a:solidFill>
                  <a:schemeClr val="tx1"/>
                </a:solidFill>
                <a:effectLst/>
                <a:latin typeface="+mn-lt"/>
                <a:ea typeface="+mn-ea"/>
                <a:cs typeface="+mn-cs"/>
              </a:rPr>
              <a:t> </a:t>
            </a:r>
            <a:r>
              <a:rPr lang="en-NZ" sz="1200" b="0" kern="1200" dirty="0" err="1" smtClean="0">
                <a:solidFill>
                  <a:schemeClr val="tx1"/>
                </a:solidFill>
                <a:effectLst/>
                <a:latin typeface="+mn-lt"/>
                <a:ea typeface="+mn-ea"/>
                <a:cs typeface="+mn-cs"/>
              </a:rPr>
              <a:t>Rangiwewehi’s</a:t>
            </a:r>
            <a:r>
              <a:rPr lang="en-NZ" sz="1200" b="0" kern="1200" dirty="0" smtClean="0">
                <a:solidFill>
                  <a:schemeClr val="tx1"/>
                </a:solidFill>
                <a:effectLst/>
                <a:latin typeface="+mn-lt"/>
                <a:ea typeface="+mn-ea"/>
                <a:cs typeface="+mn-cs"/>
              </a:rPr>
              <a:t> and Council entered into a partnership which saw:</a:t>
            </a:r>
          </a:p>
          <a:p>
            <a:pPr lvl="0"/>
            <a:r>
              <a:rPr lang="en-NZ" sz="1200" b="0" u="none" strike="noStrike" kern="1200" dirty="0" smtClean="0">
                <a:solidFill>
                  <a:schemeClr val="tx1"/>
                </a:solidFill>
                <a:effectLst/>
                <a:latin typeface="+mn-lt"/>
                <a:ea typeface="+mn-ea"/>
                <a:cs typeface="+mn-cs"/>
              </a:rPr>
              <a:t>Springs retuned to iwi ownership in 2015</a:t>
            </a:r>
          </a:p>
          <a:p>
            <a:pPr lvl="0"/>
            <a:r>
              <a:rPr lang="en-NZ" sz="1200" b="0" u="none" strike="noStrike" kern="1200" dirty="0" smtClean="0">
                <a:solidFill>
                  <a:schemeClr val="tx1"/>
                </a:solidFill>
                <a:effectLst/>
                <a:latin typeface="+mn-lt"/>
                <a:ea typeface="+mn-ea"/>
                <a:cs typeface="+mn-cs"/>
              </a:rPr>
              <a:t>A joint resource consent for ongoing community water supply (first of its kind).</a:t>
            </a:r>
          </a:p>
          <a:p>
            <a:pPr lvl="0"/>
            <a:r>
              <a:rPr lang="en-NZ" sz="1200" b="0" u="none" strike="noStrike" kern="1200" dirty="0" smtClean="0">
                <a:solidFill>
                  <a:schemeClr val="tx1"/>
                </a:solidFill>
                <a:effectLst/>
                <a:latin typeface="+mn-lt"/>
                <a:ea typeface="+mn-ea"/>
                <a:cs typeface="+mn-cs"/>
              </a:rPr>
              <a:t>Decommissioning and removal of existing pump station over the spring to restore mana and mauri to the site - the place where the </a:t>
            </a:r>
            <a:r>
              <a:rPr lang="en-NZ" sz="1200" b="0" u="none" strike="noStrike" kern="1200" dirty="0" err="1" smtClean="0">
                <a:solidFill>
                  <a:schemeClr val="tx1"/>
                </a:solidFill>
                <a:effectLst/>
                <a:latin typeface="+mn-lt"/>
                <a:ea typeface="+mn-ea"/>
                <a:cs typeface="+mn-cs"/>
              </a:rPr>
              <a:t>taniwha</a:t>
            </a:r>
            <a:r>
              <a:rPr lang="en-NZ" sz="1200" b="0" u="none" strike="noStrike" kern="1200" dirty="0" smtClean="0">
                <a:solidFill>
                  <a:schemeClr val="tx1"/>
                </a:solidFill>
                <a:effectLst/>
                <a:latin typeface="+mn-lt"/>
                <a:ea typeface="+mn-ea"/>
                <a:cs typeface="+mn-cs"/>
              </a:rPr>
              <a:t> </a:t>
            </a:r>
            <a:r>
              <a:rPr lang="en-NZ" sz="1200" b="0" u="none" strike="noStrike" kern="1200" dirty="0" err="1" smtClean="0">
                <a:solidFill>
                  <a:schemeClr val="tx1"/>
                </a:solidFill>
                <a:effectLst/>
                <a:latin typeface="+mn-lt"/>
                <a:ea typeface="+mn-ea"/>
                <a:cs typeface="+mn-cs"/>
              </a:rPr>
              <a:t>Pekehaua</a:t>
            </a:r>
            <a:r>
              <a:rPr lang="en-NZ" sz="1200" b="0" u="none" strike="noStrike" kern="1200" dirty="0" smtClean="0">
                <a:solidFill>
                  <a:schemeClr val="tx1"/>
                </a:solidFill>
                <a:effectLst/>
                <a:latin typeface="+mn-lt"/>
                <a:ea typeface="+mn-ea"/>
                <a:cs typeface="+mn-cs"/>
              </a:rPr>
              <a:t> resided</a:t>
            </a:r>
          </a:p>
          <a:p>
            <a:pPr lvl="0"/>
            <a:r>
              <a:rPr lang="en-NZ" sz="1200" b="0" u="none" strike="noStrike" kern="1200" dirty="0" smtClean="0">
                <a:solidFill>
                  <a:schemeClr val="tx1"/>
                </a:solidFill>
                <a:effectLst/>
                <a:latin typeface="+mn-lt"/>
                <a:ea typeface="+mn-ea"/>
                <a:cs typeface="+mn-cs"/>
              </a:rPr>
              <a:t>GNS science worked with iwi to develop a “</a:t>
            </a:r>
            <a:r>
              <a:rPr lang="en-NZ" sz="1200" b="0" u="none" strike="noStrike" kern="1200" dirty="0" err="1" smtClean="0">
                <a:solidFill>
                  <a:schemeClr val="tx1"/>
                </a:solidFill>
                <a:effectLst/>
                <a:latin typeface="+mn-lt"/>
                <a:ea typeface="+mn-ea"/>
                <a:cs typeface="+mn-cs"/>
              </a:rPr>
              <a:t>kaitiaki</a:t>
            </a:r>
            <a:r>
              <a:rPr lang="en-NZ" sz="1200" b="0" u="none" strike="noStrike" kern="1200" dirty="0" smtClean="0">
                <a:solidFill>
                  <a:schemeClr val="tx1"/>
                </a:solidFill>
                <a:effectLst/>
                <a:latin typeface="+mn-lt"/>
                <a:ea typeface="+mn-ea"/>
                <a:cs typeface="+mn-cs"/>
              </a:rPr>
              <a:t> flow” - how much water could be taken without compromising mauri stream.  </a:t>
            </a:r>
          </a:p>
          <a:p>
            <a:pPr lvl="0"/>
            <a:r>
              <a:rPr lang="en-NZ" sz="1200" b="0" u="none" strike="noStrike" kern="1200" dirty="0" smtClean="0">
                <a:solidFill>
                  <a:schemeClr val="tx1"/>
                </a:solidFill>
                <a:effectLst/>
                <a:latin typeface="+mn-lt"/>
                <a:ea typeface="+mn-ea"/>
                <a:cs typeface="+mn-cs"/>
              </a:rPr>
              <a:t>Flow built into the supply consent (water use only allowed when stream flow greater than </a:t>
            </a:r>
            <a:r>
              <a:rPr lang="en-NZ" sz="1200" b="0" u="none" strike="noStrike" kern="1200" dirty="0" err="1" smtClean="0">
                <a:solidFill>
                  <a:schemeClr val="tx1"/>
                </a:solidFill>
                <a:effectLst/>
                <a:latin typeface="+mn-lt"/>
                <a:ea typeface="+mn-ea"/>
                <a:cs typeface="+mn-cs"/>
              </a:rPr>
              <a:t>kaitiaki</a:t>
            </a:r>
            <a:r>
              <a:rPr lang="en-NZ" sz="1200" b="0" u="none" strike="noStrike" kern="1200" dirty="0" smtClean="0">
                <a:solidFill>
                  <a:schemeClr val="tx1"/>
                </a:solidFill>
                <a:effectLst/>
                <a:latin typeface="+mn-lt"/>
                <a:ea typeface="+mn-ea"/>
                <a:cs typeface="+mn-cs"/>
              </a:rPr>
              <a:t> flow - 90 per cent of the natural flow). </a:t>
            </a:r>
          </a:p>
          <a:p>
            <a:pPr lvl="0"/>
            <a:r>
              <a:rPr lang="en-NZ" sz="1200" b="0" u="none" strike="noStrike" kern="1200" dirty="0" smtClean="0">
                <a:solidFill>
                  <a:schemeClr val="tx1"/>
                </a:solidFill>
                <a:effectLst/>
                <a:latin typeface="+mn-lt"/>
                <a:ea typeface="+mn-ea"/>
                <a:cs typeface="+mn-cs"/>
              </a:rPr>
              <a:t>new flow measurement site installed to provide iwi with monitoring data.</a:t>
            </a:r>
          </a:p>
          <a:p>
            <a:r>
              <a:rPr lang="en-NZ" sz="1200" b="0" kern="1200" dirty="0" smtClean="0">
                <a:solidFill>
                  <a:schemeClr val="tx1"/>
                </a:solidFill>
                <a:effectLst/>
                <a:latin typeface="+mn-lt"/>
                <a:ea typeface="+mn-ea"/>
                <a:cs typeface="+mn-cs"/>
              </a:rPr>
              <a:t> </a:t>
            </a:r>
          </a:p>
          <a:p>
            <a:endParaRPr lang="en-NZ" b="0" dirty="0"/>
          </a:p>
        </p:txBody>
      </p:sp>
      <p:sp>
        <p:nvSpPr>
          <p:cNvPr id="4" name="Slide Number Placeholder 3"/>
          <p:cNvSpPr>
            <a:spLocks noGrp="1"/>
          </p:cNvSpPr>
          <p:nvPr>
            <p:ph type="sldNum" sz="quarter" idx="10"/>
          </p:nvPr>
        </p:nvSpPr>
        <p:spPr/>
        <p:txBody>
          <a:bodyPr/>
          <a:lstStyle/>
          <a:p>
            <a:fld id="{668B5343-4303-4306-B252-D4D5DF0520FA}" type="slidenum">
              <a:rPr lang="en-NZ" smtClean="0"/>
              <a:t>10</a:t>
            </a:fld>
            <a:endParaRPr lang="en-NZ"/>
          </a:p>
        </p:txBody>
      </p:sp>
    </p:spTree>
    <p:extLst>
      <p:ext uri="{BB962C8B-B14F-4D97-AF65-F5344CB8AC3E}">
        <p14:creationId xmlns:p14="http://schemas.microsoft.com/office/powerpoint/2010/main" val="1152966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NZ" sz="1200" b="0" u="none" strike="noStrike" kern="1200" dirty="0" smtClean="0">
                <a:solidFill>
                  <a:schemeClr val="tx1"/>
                </a:solidFill>
                <a:effectLst/>
                <a:latin typeface="+mn-lt"/>
                <a:ea typeface="+mn-ea"/>
                <a:cs typeface="+mn-cs"/>
              </a:rPr>
              <a:t>Key point: mutually beneficial outcome not a win for one side</a:t>
            </a:r>
          </a:p>
          <a:p>
            <a:pPr lvl="0"/>
            <a:r>
              <a:rPr lang="en-NZ" sz="1200" b="0" u="none" strike="noStrike" kern="1200" dirty="0" smtClean="0">
                <a:solidFill>
                  <a:schemeClr val="tx1"/>
                </a:solidFill>
                <a:effectLst/>
                <a:latin typeface="+mn-lt"/>
                <a:ea typeface="+mn-ea"/>
                <a:cs typeface="+mn-cs"/>
              </a:rPr>
              <a:t>Involved compromise</a:t>
            </a:r>
          </a:p>
          <a:p>
            <a:pPr lvl="0"/>
            <a:r>
              <a:rPr lang="en-NZ" sz="1200" b="0" u="none" strike="noStrike" kern="1200" dirty="0" smtClean="0">
                <a:solidFill>
                  <a:schemeClr val="tx1"/>
                </a:solidFill>
                <a:effectLst/>
                <a:latin typeface="+mn-lt"/>
                <a:ea typeface="+mn-ea"/>
                <a:cs typeface="+mn-cs"/>
              </a:rPr>
              <a:t>Takes time and can’t be done under pressure of litigation </a:t>
            </a:r>
          </a:p>
          <a:p>
            <a:pPr lvl="0"/>
            <a:r>
              <a:rPr lang="en-NZ" sz="1200" b="0" u="none" strike="noStrike" kern="1200" dirty="0" smtClean="0">
                <a:solidFill>
                  <a:schemeClr val="tx1"/>
                </a:solidFill>
                <a:effectLst/>
                <a:latin typeface="+mn-lt"/>
                <a:ea typeface="+mn-ea"/>
                <a:cs typeface="+mn-cs"/>
              </a:rPr>
              <a:t>Needs to occur at front end (design phase)</a:t>
            </a:r>
          </a:p>
          <a:p>
            <a:endParaRPr lang="en-NZ" b="0" dirty="0"/>
          </a:p>
        </p:txBody>
      </p:sp>
      <p:sp>
        <p:nvSpPr>
          <p:cNvPr id="4" name="Slide Number Placeholder 3"/>
          <p:cNvSpPr>
            <a:spLocks noGrp="1"/>
          </p:cNvSpPr>
          <p:nvPr>
            <p:ph type="sldNum" sz="quarter" idx="10"/>
          </p:nvPr>
        </p:nvSpPr>
        <p:spPr/>
        <p:txBody>
          <a:bodyPr/>
          <a:lstStyle/>
          <a:p>
            <a:fld id="{668B5343-4303-4306-B252-D4D5DF0520FA}" type="slidenum">
              <a:rPr lang="en-NZ" smtClean="0"/>
              <a:t>11</a:t>
            </a:fld>
            <a:endParaRPr lang="en-NZ"/>
          </a:p>
        </p:txBody>
      </p:sp>
    </p:spTree>
    <p:extLst>
      <p:ext uri="{BB962C8B-B14F-4D97-AF65-F5344CB8AC3E}">
        <p14:creationId xmlns:p14="http://schemas.microsoft.com/office/powerpoint/2010/main" val="1743050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Graphical user interface&#10;&#10;Description automatically generated with medium confidence">
            <a:extLst>
              <a:ext uri="{FF2B5EF4-FFF2-40B4-BE49-F238E27FC236}">
                <a16:creationId xmlns:a16="http://schemas.microsoft.com/office/drawing/2014/main" id="{16E35813-1F2E-7E4C-BD27-269783165D2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622041" y="2300183"/>
            <a:ext cx="10363200" cy="1470025"/>
          </a:xfrm>
        </p:spPr>
        <p:txBody>
          <a:bodyPr/>
          <a:lstStyle>
            <a:lvl1pPr algn="l">
              <a:defRPr>
                <a:solidFill>
                  <a:schemeClr val="bg1"/>
                </a:solidFill>
              </a:defRPr>
            </a:lvl1pPr>
          </a:lstStyle>
          <a:p>
            <a:r>
              <a:rPr lang="en-AU" dirty="0"/>
              <a:t>Click to edit Master title style</a:t>
            </a:r>
            <a:endParaRPr lang="en-US" dirty="0"/>
          </a:p>
        </p:txBody>
      </p:sp>
      <p:sp>
        <p:nvSpPr>
          <p:cNvPr id="3" name="Subtitle 2"/>
          <p:cNvSpPr>
            <a:spLocks noGrp="1"/>
          </p:cNvSpPr>
          <p:nvPr>
            <p:ph type="subTitle" idx="1"/>
          </p:nvPr>
        </p:nvSpPr>
        <p:spPr>
          <a:xfrm>
            <a:off x="622041" y="4036132"/>
            <a:ext cx="8534400" cy="1183922"/>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subtitle style</a:t>
            </a:r>
            <a:endParaRPr lang="en-US" dirty="0"/>
          </a:p>
        </p:txBody>
      </p:sp>
      <p:sp>
        <p:nvSpPr>
          <p:cNvPr id="4" name="Date Placeholder 3"/>
          <p:cNvSpPr>
            <a:spLocks noGrp="1"/>
          </p:cNvSpPr>
          <p:nvPr>
            <p:ph type="dt" sz="half" idx="10"/>
          </p:nvPr>
        </p:nvSpPr>
        <p:spPr>
          <a:xfrm>
            <a:off x="622041" y="5535603"/>
            <a:ext cx="2844800" cy="365125"/>
          </a:xfrm>
        </p:spPr>
        <p:txBody>
          <a:bodyPr/>
          <a:lstStyle/>
          <a:p>
            <a:fld id="{D0F93642-FE5B-5E46-81E6-DFFB2EB2FEDB}" type="datetimeFigureOut">
              <a:rPr lang="en-US" smtClean="0"/>
              <a:t>7/25/2023</a:t>
            </a:fld>
            <a:endParaRPr lang="en-US" dirty="0"/>
          </a:p>
        </p:txBody>
      </p:sp>
    </p:spTree>
    <p:extLst>
      <p:ext uri="{BB962C8B-B14F-4D97-AF65-F5344CB8AC3E}">
        <p14:creationId xmlns:p14="http://schemas.microsoft.com/office/powerpoint/2010/main" val="1473933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D0F93642-FE5B-5E46-81E6-DFFB2EB2FEDB}"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34115-D608-EE46-9A50-BDEE1AFFA96E}" type="slidenum">
              <a:rPr lang="en-US" smtClean="0"/>
              <a:t>‹#›</a:t>
            </a:fld>
            <a:endParaRPr lang="en-US"/>
          </a:p>
        </p:txBody>
      </p:sp>
    </p:spTree>
    <p:extLst>
      <p:ext uri="{BB962C8B-B14F-4D97-AF65-F5344CB8AC3E}">
        <p14:creationId xmlns:p14="http://schemas.microsoft.com/office/powerpoint/2010/main" val="77163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D0F93642-FE5B-5E46-81E6-DFFB2EB2FEDB}"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34115-D608-EE46-9A50-BDEE1AFFA96E}" type="slidenum">
              <a:rPr lang="en-US" smtClean="0"/>
              <a:t>‹#›</a:t>
            </a:fld>
            <a:endParaRPr lang="en-US"/>
          </a:p>
        </p:txBody>
      </p:sp>
    </p:spTree>
    <p:extLst>
      <p:ext uri="{BB962C8B-B14F-4D97-AF65-F5344CB8AC3E}">
        <p14:creationId xmlns:p14="http://schemas.microsoft.com/office/powerpoint/2010/main" val="366845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D0F93642-FE5B-5E46-81E6-DFFB2EB2FEDB}"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34115-D608-EE46-9A50-BDEE1AFFA96E}" type="slidenum">
              <a:rPr lang="en-US" smtClean="0"/>
              <a:t>‹#›</a:t>
            </a:fld>
            <a:endParaRPr lang="en-US"/>
          </a:p>
        </p:txBody>
      </p:sp>
    </p:spTree>
    <p:extLst>
      <p:ext uri="{BB962C8B-B14F-4D97-AF65-F5344CB8AC3E}">
        <p14:creationId xmlns:p14="http://schemas.microsoft.com/office/powerpoint/2010/main" val="847185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D0F93642-FE5B-5E46-81E6-DFFB2EB2FEDB}"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34115-D608-EE46-9A50-BDEE1AFFA96E}" type="slidenum">
              <a:rPr lang="en-US" smtClean="0"/>
              <a:t>‹#›</a:t>
            </a:fld>
            <a:endParaRPr lang="en-US"/>
          </a:p>
        </p:txBody>
      </p:sp>
    </p:spTree>
    <p:extLst>
      <p:ext uri="{BB962C8B-B14F-4D97-AF65-F5344CB8AC3E}">
        <p14:creationId xmlns:p14="http://schemas.microsoft.com/office/powerpoint/2010/main" val="4270365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D0F93642-FE5B-5E46-81E6-DFFB2EB2FEDB}"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434115-D608-EE46-9A50-BDEE1AFFA96E}" type="slidenum">
              <a:rPr lang="en-US" smtClean="0"/>
              <a:t>‹#›</a:t>
            </a:fld>
            <a:endParaRPr lang="en-US"/>
          </a:p>
        </p:txBody>
      </p:sp>
    </p:spTree>
    <p:extLst>
      <p:ext uri="{BB962C8B-B14F-4D97-AF65-F5344CB8AC3E}">
        <p14:creationId xmlns:p14="http://schemas.microsoft.com/office/powerpoint/2010/main" val="1817966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D0F93642-FE5B-5E46-81E6-DFFB2EB2FEDB}" type="datetimeFigureOut">
              <a:rPr lang="en-US" smtClean="0"/>
              <a:t>7/25/2023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434115-D608-EE46-9A50-BDEE1AFFA96E}" type="slidenum">
              <a:rPr lang="en-US" smtClean="0"/>
              <a:t>‹#›</a:t>
            </a:fld>
            <a:endParaRPr lang="en-US"/>
          </a:p>
        </p:txBody>
      </p:sp>
    </p:spTree>
    <p:extLst>
      <p:ext uri="{BB962C8B-B14F-4D97-AF65-F5344CB8AC3E}">
        <p14:creationId xmlns:p14="http://schemas.microsoft.com/office/powerpoint/2010/main" val="2751883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D0F93642-FE5B-5E46-81E6-DFFB2EB2FEDB}" type="datetimeFigureOut">
              <a:rPr lang="en-US" smtClean="0"/>
              <a:t>7/25/2023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434115-D608-EE46-9A50-BDEE1AFFA96E}" type="slidenum">
              <a:rPr lang="en-US" smtClean="0"/>
              <a:t>‹#›</a:t>
            </a:fld>
            <a:endParaRPr lang="en-US"/>
          </a:p>
        </p:txBody>
      </p:sp>
    </p:spTree>
    <p:extLst>
      <p:ext uri="{BB962C8B-B14F-4D97-AF65-F5344CB8AC3E}">
        <p14:creationId xmlns:p14="http://schemas.microsoft.com/office/powerpoint/2010/main" val="2866337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93642-FE5B-5E46-81E6-DFFB2EB2FEDB}" type="datetimeFigureOut">
              <a:rPr lang="en-US" smtClean="0"/>
              <a:t>7/25/2023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434115-D608-EE46-9A50-BDEE1AFFA96E}" type="slidenum">
              <a:rPr lang="en-US" smtClean="0"/>
              <a:t>‹#›</a:t>
            </a:fld>
            <a:endParaRPr lang="en-US"/>
          </a:p>
        </p:txBody>
      </p:sp>
    </p:spTree>
    <p:extLst>
      <p:ext uri="{BB962C8B-B14F-4D97-AF65-F5344CB8AC3E}">
        <p14:creationId xmlns:p14="http://schemas.microsoft.com/office/powerpoint/2010/main" val="467388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D0F93642-FE5B-5E46-81E6-DFFB2EB2FEDB}"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434115-D608-EE46-9A50-BDEE1AFFA96E}" type="slidenum">
              <a:rPr lang="en-US" smtClean="0"/>
              <a:t>‹#›</a:t>
            </a:fld>
            <a:endParaRPr lang="en-US"/>
          </a:p>
        </p:txBody>
      </p:sp>
    </p:spTree>
    <p:extLst>
      <p:ext uri="{BB962C8B-B14F-4D97-AF65-F5344CB8AC3E}">
        <p14:creationId xmlns:p14="http://schemas.microsoft.com/office/powerpoint/2010/main" val="1400600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D0F93642-FE5B-5E46-81E6-DFFB2EB2FEDB}"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434115-D608-EE46-9A50-BDEE1AFFA96E}" type="slidenum">
              <a:rPr lang="en-US" smtClean="0"/>
              <a:t>‹#›</a:t>
            </a:fld>
            <a:endParaRPr lang="en-US"/>
          </a:p>
        </p:txBody>
      </p:sp>
    </p:spTree>
    <p:extLst>
      <p:ext uri="{BB962C8B-B14F-4D97-AF65-F5344CB8AC3E}">
        <p14:creationId xmlns:p14="http://schemas.microsoft.com/office/powerpoint/2010/main" val="3372460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26594"/>
            <a:ext cx="10972800" cy="1039091"/>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93642-FE5B-5E46-81E6-DFFB2EB2FEDB}" type="datetimeFigureOut">
              <a:rPr lang="en-US" smtClean="0"/>
              <a:t>7/25/2023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34115-D608-EE46-9A50-BDEE1AFFA96E}" type="slidenum">
              <a:rPr lang="en-US" smtClean="0"/>
              <a:t>‹#›</a:t>
            </a:fld>
            <a:endParaRPr lang="en-US"/>
          </a:p>
        </p:txBody>
      </p:sp>
    </p:spTree>
    <p:extLst>
      <p:ext uri="{BB962C8B-B14F-4D97-AF65-F5344CB8AC3E}">
        <p14:creationId xmlns:p14="http://schemas.microsoft.com/office/powerpoint/2010/main" val="1657292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9691" y="3368944"/>
            <a:ext cx="10363200" cy="1470025"/>
          </a:xfrm>
        </p:spPr>
        <p:txBody>
          <a:bodyPr>
            <a:noAutofit/>
          </a:bodyPr>
          <a:lstStyle/>
          <a:p>
            <a:pPr algn="ctr"/>
            <a:r>
              <a:rPr lang="x-none" b="1" dirty="0" smtClean="0"/>
              <a:t>Effective engagement with tangata whenua</a:t>
            </a:r>
            <a:r>
              <a:rPr lang="en-NZ" b="1" dirty="0" smtClean="0"/>
              <a:t/>
            </a:r>
            <a:br>
              <a:rPr lang="en-NZ" b="1" dirty="0" smtClean="0"/>
            </a:br>
            <a:r>
              <a:rPr lang="en-NZ" dirty="0" smtClean="0"/>
              <a:t>H</a:t>
            </a:r>
            <a:r>
              <a:rPr lang="x-none" b="1" dirty="0" smtClean="0"/>
              <a:t>ow </a:t>
            </a:r>
            <a:r>
              <a:rPr lang="x-none" b="1" dirty="0"/>
              <a:t>to achieve mutually beneficial outcomes</a:t>
            </a:r>
            <a:endParaRPr lang="en-NZ" dirty="0"/>
          </a:p>
        </p:txBody>
      </p:sp>
      <p:sp>
        <p:nvSpPr>
          <p:cNvPr id="3" name="Subtitle 2"/>
          <p:cNvSpPr>
            <a:spLocks noGrp="1"/>
          </p:cNvSpPr>
          <p:nvPr>
            <p:ph type="subTitle" idx="1"/>
          </p:nvPr>
        </p:nvSpPr>
        <p:spPr>
          <a:xfrm>
            <a:off x="1043118" y="5329551"/>
            <a:ext cx="8534400" cy="1183922"/>
          </a:xfrm>
        </p:spPr>
        <p:txBody>
          <a:bodyPr>
            <a:normAutofit/>
          </a:bodyPr>
          <a:lstStyle/>
          <a:p>
            <a:r>
              <a:rPr lang="en-US" dirty="0" smtClean="0">
                <a:solidFill>
                  <a:schemeClr val="bg1"/>
                </a:solidFill>
              </a:rPr>
              <a:t>Mary Hill, Partner</a:t>
            </a:r>
          </a:p>
          <a:p>
            <a:r>
              <a:rPr lang="en-US" dirty="0" smtClean="0">
                <a:solidFill>
                  <a:schemeClr val="bg1"/>
                </a:solidFill>
              </a:rPr>
              <a:t>Tanya Waikato, Special Counsel</a:t>
            </a:r>
            <a:endParaRPr lang="en-US" dirty="0">
              <a:solidFill>
                <a:schemeClr val="bg1"/>
              </a:solidFill>
            </a:endParaRPr>
          </a:p>
        </p:txBody>
      </p:sp>
      <p:pic>
        <p:nvPicPr>
          <p:cNvPr id="4" name="Picture 3"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2030" y="185451"/>
            <a:ext cx="4257676" cy="2136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2285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NZ" b="1" dirty="0" smtClean="0"/>
              <a:t/>
            </a:r>
            <a:br>
              <a:rPr lang="en-NZ" b="1" dirty="0" smtClean="0"/>
            </a:br>
            <a:r>
              <a:rPr lang="en-NZ" b="1" dirty="0" smtClean="0">
                <a:solidFill>
                  <a:srgbClr val="002060"/>
                </a:solidFill>
              </a:rPr>
              <a:t>A </a:t>
            </a:r>
            <a:r>
              <a:rPr lang="en-NZ" b="1" dirty="0">
                <a:solidFill>
                  <a:srgbClr val="002060"/>
                </a:solidFill>
              </a:rPr>
              <a:t>better way?</a:t>
            </a:r>
            <a:r>
              <a:rPr lang="en-NZ" dirty="0"/>
              <a:t/>
            </a:r>
            <a:br>
              <a:rPr lang="en-NZ" dirty="0"/>
            </a:br>
            <a:endParaRPr lang="en-NZ" dirty="0"/>
          </a:p>
        </p:txBody>
      </p:sp>
      <p:sp>
        <p:nvSpPr>
          <p:cNvPr id="3" name="Content Placeholder 2"/>
          <p:cNvSpPr>
            <a:spLocks noGrp="1"/>
          </p:cNvSpPr>
          <p:nvPr>
            <p:ph idx="1"/>
          </p:nvPr>
        </p:nvSpPr>
        <p:spPr/>
        <p:txBody>
          <a:bodyPr>
            <a:normAutofit/>
          </a:bodyPr>
          <a:lstStyle/>
          <a:p>
            <a:endParaRPr lang="en-NZ" sz="2400" dirty="0" smtClean="0"/>
          </a:p>
          <a:p>
            <a:pPr marL="0" indent="0">
              <a:buNone/>
            </a:pPr>
            <a:endParaRPr lang="en-NZ" sz="2400" dirty="0" smtClean="0"/>
          </a:p>
          <a:p>
            <a:pPr marL="0" indent="0" algn="ctr">
              <a:buNone/>
            </a:pPr>
            <a:r>
              <a:rPr lang="en-NZ" sz="2000" dirty="0" smtClean="0">
                <a:solidFill>
                  <a:schemeClr val="accent5">
                    <a:lumMod val="75000"/>
                  </a:schemeClr>
                </a:solidFill>
              </a:rPr>
              <a:t>A </a:t>
            </a:r>
            <a:r>
              <a:rPr lang="en-NZ" sz="2000" dirty="0">
                <a:solidFill>
                  <a:schemeClr val="accent5">
                    <a:lumMod val="75000"/>
                  </a:schemeClr>
                </a:solidFill>
              </a:rPr>
              <a:t>partnership between </a:t>
            </a:r>
            <a:r>
              <a:rPr lang="en-NZ" sz="2000" dirty="0" err="1">
                <a:solidFill>
                  <a:schemeClr val="accent5">
                    <a:lumMod val="75000"/>
                  </a:schemeClr>
                </a:solidFill>
              </a:rPr>
              <a:t>Ngāti</a:t>
            </a:r>
            <a:r>
              <a:rPr lang="en-NZ" sz="2000" dirty="0">
                <a:solidFill>
                  <a:schemeClr val="accent5">
                    <a:lumMod val="75000"/>
                  </a:schemeClr>
                </a:solidFill>
              </a:rPr>
              <a:t> </a:t>
            </a:r>
            <a:r>
              <a:rPr lang="en-NZ" sz="2000" dirty="0" err="1">
                <a:solidFill>
                  <a:schemeClr val="accent5">
                    <a:lumMod val="75000"/>
                  </a:schemeClr>
                </a:solidFill>
              </a:rPr>
              <a:t>Rangiwewehi</a:t>
            </a:r>
            <a:r>
              <a:rPr lang="en-NZ" sz="2000" dirty="0">
                <a:solidFill>
                  <a:schemeClr val="accent5">
                    <a:lumMod val="75000"/>
                  </a:schemeClr>
                </a:solidFill>
              </a:rPr>
              <a:t> and Rotorua Lakes Council resulted in a joint consent for ongoing water take from the spring, believed to be the first such consent of its kind.</a:t>
            </a:r>
          </a:p>
          <a:p>
            <a:endParaRPr lang="en-NZ" sz="2400" dirty="0"/>
          </a:p>
        </p:txBody>
      </p:sp>
      <p:pic>
        <p:nvPicPr>
          <p:cNvPr id="4" name="Picture 3"/>
          <p:cNvPicPr/>
          <p:nvPr/>
        </p:nvPicPr>
        <p:blipFill>
          <a:blip r:embed="rId3"/>
          <a:stretch>
            <a:fillRect/>
          </a:stretch>
        </p:blipFill>
        <p:spPr>
          <a:xfrm>
            <a:off x="3015762" y="1146884"/>
            <a:ext cx="6057900" cy="1244623"/>
          </a:xfrm>
          <a:prstGeom prst="rect">
            <a:avLst/>
          </a:prstGeom>
        </p:spPr>
      </p:pic>
      <p:pic>
        <p:nvPicPr>
          <p:cNvPr id="5" name="Picture 4" descr="Taniwha Springs/Te Waro Uri spring. Photo / Supplied"/>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6265" y="3211797"/>
            <a:ext cx="5343965" cy="2914367"/>
          </a:xfrm>
          <a:prstGeom prst="rect">
            <a:avLst/>
          </a:prstGeom>
          <a:noFill/>
          <a:ln>
            <a:noFill/>
          </a:ln>
        </p:spPr>
      </p:pic>
      <p:sp>
        <p:nvSpPr>
          <p:cNvPr id="6" name="Rectangle 5"/>
          <p:cNvSpPr/>
          <p:nvPr/>
        </p:nvSpPr>
        <p:spPr>
          <a:xfrm>
            <a:off x="75239" y="6021427"/>
            <a:ext cx="1843197" cy="369332"/>
          </a:xfrm>
          <a:prstGeom prst="rect">
            <a:avLst/>
          </a:prstGeom>
        </p:spPr>
        <p:txBody>
          <a:bodyPr wrap="none">
            <a:spAutoFit/>
          </a:bodyPr>
          <a:lstStyle/>
          <a:p>
            <a:r>
              <a:rPr lang="en-US" dirty="0" smtClean="0">
                <a:solidFill>
                  <a:srgbClr val="002060"/>
                </a:solidFill>
              </a:rPr>
              <a:t>Mary Hill, Partner</a:t>
            </a:r>
            <a:endParaRPr lang="en-US" dirty="0">
              <a:solidFill>
                <a:srgbClr val="002060"/>
              </a:solidFill>
            </a:endParaRPr>
          </a:p>
        </p:txBody>
      </p:sp>
    </p:spTree>
    <p:extLst>
      <p:ext uri="{BB962C8B-B14F-4D97-AF65-F5344CB8AC3E}">
        <p14:creationId xmlns:p14="http://schemas.microsoft.com/office/powerpoint/2010/main" val="40196645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316" y="580293"/>
            <a:ext cx="11517922" cy="5328138"/>
          </a:xfrm>
        </p:spPr>
        <p:txBody>
          <a:bodyPr>
            <a:normAutofit/>
          </a:bodyPr>
          <a:lstStyle/>
          <a:p>
            <a:pPr marL="0" indent="0">
              <a:buNone/>
            </a:pPr>
            <a:endParaRPr lang="en-NZ" sz="2800" i="1" dirty="0">
              <a:solidFill>
                <a:srgbClr val="002060"/>
              </a:solidFill>
            </a:endParaRPr>
          </a:p>
          <a:p>
            <a:pPr marL="0" indent="0">
              <a:buNone/>
            </a:pPr>
            <a:r>
              <a:rPr lang="en-NZ" sz="2800" i="1" dirty="0" smtClean="0">
                <a:solidFill>
                  <a:srgbClr val="002060"/>
                </a:solidFill>
              </a:rPr>
              <a:t>“</a:t>
            </a:r>
            <a:r>
              <a:rPr lang="en-NZ" sz="2800" i="1" dirty="0">
                <a:solidFill>
                  <a:srgbClr val="002060"/>
                </a:solidFill>
              </a:rPr>
              <a:t>There comes a time when those who are adversely affecting Māori by their activities need to "bite the bullet" if there are viable alternatives, especially when the activities were instigated without acknowledging Māori culture</a:t>
            </a:r>
            <a:r>
              <a:rPr lang="en-NZ" sz="2800" dirty="0" smtClean="0">
                <a:solidFill>
                  <a:srgbClr val="002060"/>
                </a:solidFill>
              </a:rPr>
              <a:t>.”</a:t>
            </a:r>
          </a:p>
          <a:p>
            <a:pPr marL="0" indent="0">
              <a:buNone/>
            </a:pPr>
            <a:endParaRPr lang="en-NZ" sz="1400" dirty="0" smtClean="0">
              <a:solidFill>
                <a:srgbClr val="002060"/>
              </a:solidFill>
            </a:endParaRPr>
          </a:p>
          <a:p>
            <a:pPr marL="0" indent="0" algn="ctr">
              <a:buNone/>
            </a:pPr>
            <a:r>
              <a:rPr lang="en-NZ" sz="1800" dirty="0">
                <a:solidFill>
                  <a:srgbClr val="002060"/>
                </a:solidFill>
              </a:rPr>
              <a:t>Environment Judge Gordon Whiting</a:t>
            </a:r>
          </a:p>
          <a:p>
            <a:pPr marL="0" indent="0">
              <a:buNone/>
            </a:pPr>
            <a:endParaRPr lang="en-NZ" dirty="0" smtClean="0">
              <a:solidFill>
                <a:srgbClr val="002060"/>
              </a:solidFill>
            </a:endParaRPr>
          </a:p>
          <a:p>
            <a:pPr marL="0" indent="0">
              <a:buNone/>
            </a:pPr>
            <a:r>
              <a:rPr lang="en-NZ" sz="2800" i="1" dirty="0">
                <a:solidFill>
                  <a:srgbClr val="002060"/>
                </a:solidFill>
              </a:rPr>
              <a:t>"While our past grievances run deep, we have a partnership with the council that is built on mutual trust and respect and what is best for the community as a whole has always been a key factor in our </a:t>
            </a:r>
            <a:r>
              <a:rPr lang="en-NZ" sz="2800" i="1" dirty="0" smtClean="0">
                <a:solidFill>
                  <a:srgbClr val="002060"/>
                </a:solidFill>
              </a:rPr>
              <a:t>decision-making.“</a:t>
            </a:r>
          </a:p>
          <a:p>
            <a:pPr marL="0" indent="0">
              <a:buNone/>
            </a:pPr>
            <a:endParaRPr lang="en-NZ" sz="1400" i="1" dirty="0">
              <a:solidFill>
                <a:srgbClr val="002060"/>
              </a:solidFill>
            </a:endParaRPr>
          </a:p>
          <a:p>
            <a:pPr marL="0" indent="0" algn="ctr">
              <a:buNone/>
            </a:pPr>
            <a:r>
              <a:rPr lang="en-NZ" sz="1800" dirty="0">
                <a:solidFill>
                  <a:srgbClr val="002060"/>
                </a:solidFill>
              </a:rPr>
              <a:t>Louis </a:t>
            </a:r>
            <a:r>
              <a:rPr lang="en-NZ" sz="1800" dirty="0" err="1" smtClean="0">
                <a:solidFill>
                  <a:srgbClr val="002060"/>
                </a:solidFill>
              </a:rPr>
              <a:t>Bidois</a:t>
            </a:r>
            <a:r>
              <a:rPr lang="en-NZ" sz="1800" dirty="0" smtClean="0">
                <a:solidFill>
                  <a:srgbClr val="002060"/>
                </a:solidFill>
              </a:rPr>
              <a:t>, </a:t>
            </a:r>
            <a:r>
              <a:rPr lang="en-NZ" sz="1800" dirty="0" err="1" smtClean="0">
                <a:solidFill>
                  <a:srgbClr val="002060"/>
                </a:solidFill>
              </a:rPr>
              <a:t>Ng</a:t>
            </a:r>
            <a:r>
              <a:rPr lang="en-NZ" sz="1800" dirty="0" err="1" smtClean="0"/>
              <a:t>āti</a:t>
            </a:r>
            <a:r>
              <a:rPr lang="en-NZ" sz="1800" dirty="0" smtClean="0"/>
              <a:t> </a:t>
            </a:r>
            <a:r>
              <a:rPr lang="en-NZ" sz="1800" dirty="0" err="1" smtClean="0"/>
              <a:t>Rangiwewehi</a:t>
            </a:r>
            <a:endParaRPr lang="en-NZ" sz="1800" dirty="0">
              <a:solidFill>
                <a:srgbClr val="002060"/>
              </a:solidFill>
            </a:endParaRPr>
          </a:p>
          <a:p>
            <a:pPr marL="0" indent="0" algn="ctr">
              <a:buNone/>
            </a:pPr>
            <a:endParaRPr lang="en-NZ" sz="2800" dirty="0"/>
          </a:p>
          <a:p>
            <a:endParaRPr lang="en-NZ" dirty="0"/>
          </a:p>
        </p:txBody>
      </p:sp>
      <p:sp>
        <p:nvSpPr>
          <p:cNvPr id="4" name="Rectangle 3"/>
          <p:cNvSpPr/>
          <p:nvPr/>
        </p:nvSpPr>
        <p:spPr>
          <a:xfrm>
            <a:off x="75239" y="6021427"/>
            <a:ext cx="1843197" cy="369332"/>
          </a:xfrm>
          <a:prstGeom prst="rect">
            <a:avLst/>
          </a:prstGeom>
        </p:spPr>
        <p:txBody>
          <a:bodyPr wrap="none">
            <a:spAutoFit/>
          </a:bodyPr>
          <a:lstStyle/>
          <a:p>
            <a:r>
              <a:rPr lang="en-US" dirty="0" smtClean="0">
                <a:solidFill>
                  <a:srgbClr val="002060"/>
                </a:solidFill>
              </a:rPr>
              <a:t>Mary Hill, Partner</a:t>
            </a:r>
            <a:endParaRPr lang="en-US" dirty="0">
              <a:solidFill>
                <a:srgbClr val="002060"/>
              </a:solidFill>
            </a:endParaRPr>
          </a:p>
        </p:txBody>
      </p:sp>
    </p:spTree>
    <p:extLst>
      <p:ext uri="{BB962C8B-B14F-4D97-AF65-F5344CB8AC3E}">
        <p14:creationId xmlns:p14="http://schemas.microsoft.com/office/powerpoint/2010/main" val="171437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anim calcmode="lin" valueType="num">
                                      <p:cBhvr>
                                        <p:cTn id="2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1000"/>
                                        <p:tgtEl>
                                          <p:spTgt spid="3">
                                            <p:txEl>
                                              <p:pRg st="7" end="7"/>
                                            </p:txEl>
                                          </p:spTgt>
                                        </p:tgtEl>
                                      </p:cBhvr>
                                    </p:animEffect>
                                    <p:anim calcmode="lin" valueType="num">
                                      <p:cBhvr>
                                        <p:cTn id="2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06148" y="180241"/>
            <a:ext cx="6858032" cy="1745274"/>
          </a:xfrm>
          <a:prstGeom prst="rect">
            <a:avLst/>
          </a:prstGeom>
        </p:spPr>
      </p:pic>
      <p:pic>
        <p:nvPicPr>
          <p:cNvPr id="5" name="Picture 4" descr="https://cdn.sunlive.co.nz/images/sunlive/141113-Maketu-Wall.jpg"/>
          <p:cNvPicPr/>
          <p:nvPr/>
        </p:nvPicPr>
        <p:blipFill>
          <a:blip r:embed="rId4">
            <a:extLst>
              <a:ext uri="{28A0092B-C50C-407E-A947-70E740481C1C}">
                <a14:useLocalDpi xmlns:a14="http://schemas.microsoft.com/office/drawing/2010/main" val="0"/>
              </a:ext>
            </a:extLst>
          </a:blip>
          <a:srcRect/>
          <a:stretch>
            <a:fillRect/>
          </a:stretch>
        </p:blipFill>
        <p:spPr bwMode="auto">
          <a:xfrm>
            <a:off x="3090482" y="2205501"/>
            <a:ext cx="5289364" cy="3316068"/>
          </a:xfrm>
          <a:prstGeom prst="rect">
            <a:avLst/>
          </a:prstGeom>
          <a:noFill/>
          <a:ln>
            <a:noFill/>
          </a:ln>
        </p:spPr>
      </p:pic>
      <p:sp>
        <p:nvSpPr>
          <p:cNvPr id="6" name="Rectangle 5"/>
          <p:cNvSpPr/>
          <p:nvPr/>
        </p:nvSpPr>
        <p:spPr>
          <a:xfrm>
            <a:off x="75239" y="6021427"/>
            <a:ext cx="1843197" cy="369332"/>
          </a:xfrm>
          <a:prstGeom prst="rect">
            <a:avLst/>
          </a:prstGeom>
        </p:spPr>
        <p:txBody>
          <a:bodyPr wrap="none">
            <a:spAutoFit/>
          </a:bodyPr>
          <a:lstStyle/>
          <a:p>
            <a:r>
              <a:rPr lang="en-US" dirty="0" smtClean="0">
                <a:solidFill>
                  <a:srgbClr val="002060"/>
                </a:solidFill>
              </a:rPr>
              <a:t>Mary Hill, Partner</a:t>
            </a:r>
            <a:endParaRPr lang="en-US" dirty="0">
              <a:solidFill>
                <a:srgbClr val="002060"/>
              </a:solidFill>
            </a:endParaRPr>
          </a:p>
        </p:txBody>
      </p:sp>
    </p:spTree>
    <p:extLst>
      <p:ext uri="{BB962C8B-B14F-4D97-AF65-F5344CB8AC3E}">
        <p14:creationId xmlns:p14="http://schemas.microsoft.com/office/powerpoint/2010/main" val="19167851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NZ" b="1" dirty="0" smtClean="0"/>
              <a:t/>
            </a:r>
            <a:br>
              <a:rPr lang="en-NZ" b="1" dirty="0" smtClean="0"/>
            </a:br>
            <a:r>
              <a:rPr lang="en-NZ" b="1" dirty="0" smtClean="0">
                <a:solidFill>
                  <a:srgbClr val="002060"/>
                </a:solidFill>
              </a:rPr>
              <a:t>Key </a:t>
            </a:r>
            <a:r>
              <a:rPr lang="en-NZ" b="1" dirty="0">
                <a:solidFill>
                  <a:srgbClr val="002060"/>
                </a:solidFill>
              </a:rPr>
              <a:t>barriers to effective engagement</a:t>
            </a:r>
            <a:r>
              <a:rPr lang="en-NZ" b="1" dirty="0"/>
              <a:t/>
            </a:r>
            <a:br>
              <a:rPr lang="en-NZ" b="1" dirty="0"/>
            </a:br>
            <a:endParaRPr lang="en-NZ" b="1" dirty="0"/>
          </a:p>
        </p:txBody>
      </p:sp>
      <p:sp>
        <p:nvSpPr>
          <p:cNvPr id="3" name="Content Placeholder 2"/>
          <p:cNvSpPr>
            <a:spLocks noGrp="1"/>
          </p:cNvSpPr>
          <p:nvPr>
            <p:ph idx="1"/>
          </p:nvPr>
        </p:nvSpPr>
        <p:spPr/>
        <p:txBody>
          <a:bodyPr/>
          <a:lstStyle/>
          <a:p>
            <a:pPr marL="0" indent="0">
              <a:buNone/>
            </a:pPr>
            <a:endParaRPr lang="en-NZ" dirty="0" smtClean="0"/>
          </a:p>
          <a:p>
            <a:pPr marL="0" indent="0">
              <a:buNone/>
            </a:pPr>
            <a:endParaRPr lang="en-NZ" dirty="0"/>
          </a:p>
          <a:p>
            <a:pPr marL="0" indent="0">
              <a:buNone/>
            </a:pPr>
            <a:endParaRPr lang="en-NZ" dirty="0" smtClean="0"/>
          </a:p>
          <a:p>
            <a:pPr marL="0" indent="0">
              <a:buNone/>
            </a:pPr>
            <a:endParaRPr lang="en-NZ" dirty="0" smtClean="0"/>
          </a:p>
          <a:p>
            <a:pPr marL="0" indent="0">
              <a:buNone/>
            </a:pPr>
            <a:endParaRPr lang="en-NZ" dirty="0"/>
          </a:p>
          <a:p>
            <a:pPr marL="0" indent="0">
              <a:buNone/>
            </a:pPr>
            <a:r>
              <a:rPr lang="en-NZ" sz="2800" dirty="0" smtClean="0"/>
              <a:t>1.</a:t>
            </a:r>
            <a:r>
              <a:rPr lang="en-NZ" sz="2800" dirty="0"/>
              <a:t>	Not engaging early enough</a:t>
            </a:r>
          </a:p>
          <a:p>
            <a:pPr marL="0" indent="0">
              <a:buNone/>
            </a:pPr>
            <a:r>
              <a:rPr lang="en-NZ" sz="2800" dirty="0"/>
              <a:t>2.	Engaging with the wrong people </a:t>
            </a:r>
          </a:p>
          <a:p>
            <a:pPr marL="0" indent="0">
              <a:buNone/>
            </a:pPr>
            <a:r>
              <a:rPr lang="en-NZ" sz="2800" dirty="0"/>
              <a:t>3.	Not getting help</a:t>
            </a:r>
          </a:p>
          <a:p>
            <a:pPr marL="0" indent="0">
              <a:buNone/>
            </a:pPr>
            <a:endParaRPr lang="en-NZ" dirty="0"/>
          </a:p>
        </p:txBody>
      </p:sp>
      <p:pic>
        <p:nvPicPr>
          <p:cNvPr id="5" name="Picture 4" descr="https://media.licdn.com/dms/image/C4D12AQGLGrU3trF_Ug/article-cover_image-shrink_720_1280/0/1623138474701?e=1695859200&amp;v=beta&amp;t=-ypo3j9v7Fo3QMb9VLR5gOmaYAzHc3WImCZt7RZOyOA"/>
          <p:cNvPicPr/>
          <p:nvPr/>
        </p:nvPicPr>
        <p:blipFill>
          <a:blip r:embed="rId3">
            <a:extLst>
              <a:ext uri="{28A0092B-C50C-407E-A947-70E740481C1C}">
                <a14:useLocalDpi xmlns:a14="http://schemas.microsoft.com/office/drawing/2010/main" val="0"/>
              </a:ext>
            </a:extLst>
          </a:blip>
          <a:srcRect/>
          <a:stretch>
            <a:fillRect/>
          </a:stretch>
        </p:blipFill>
        <p:spPr bwMode="auto">
          <a:xfrm>
            <a:off x="3694747" y="1432877"/>
            <a:ext cx="4896803" cy="2996247"/>
          </a:xfrm>
          <a:prstGeom prst="rect">
            <a:avLst/>
          </a:prstGeom>
          <a:noFill/>
          <a:ln>
            <a:noFill/>
          </a:ln>
        </p:spPr>
      </p:pic>
      <p:sp>
        <p:nvSpPr>
          <p:cNvPr id="6" name="Rectangle 5"/>
          <p:cNvSpPr/>
          <p:nvPr/>
        </p:nvSpPr>
        <p:spPr>
          <a:xfrm>
            <a:off x="75239" y="6108822"/>
            <a:ext cx="1843197" cy="369332"/>
          </a:xfrm>
          <a:prstGeom prst="rect">
            <a:avLst/>
          </a:prstGeom>
        </p:spPr>
        <p:txBody>
          <a:bodyPr wrap="none">
            <a:spAutoFit/>
          </a:bodyPr>
          <a:lstStyle/>
          <a:p>
            <a:r>
              <a:rPr lang="en-US" dirty="0" smtClean="0">
                <a:solidFill>
                  <a:srgbClr val="002060"/>
                </a:solidFill>
              </a:rPr>
              <a:t>Mary Hill, Partner</a:t>
            </a:r>
            <a:endParaRPr lang="en-US" dirty="0">
              <a:solidFill>
                <a:srgbClr val="002060"/>
              </a:solidFill>
            </a:endParaRPr>
          </a:p>
        </p:txBody>
      </p:sp>
    </p:spTree>
    <p:extLst>
      <p:ext uri="{BB962C8B-B14F-4D97-AF65-F5344CB8AC3E}">
        <p14:creationId xmlns:p14="http://schemas.microsoft.com/office/powerpoint/2010/main" val="390846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b="1" dirty="0" smtClean="0">
                <a:solidFill>
                  <a:srgbClr val="002060"/>
                </a:solidFill>
              </a:rPr>
              <a:t/>
            </a:r>
            <a:br>
              <a:rPr lang="en-NZ" b="1" dirty="0" smtClean="0">
                <a:solidFill>
                  <a:srgbClr val="002060"/>
                </a:solidFill>
              </a:rPr>
            </a:br>
            <a:r>
              <a:rPr lang="en-NZ" sz="4900" b="1" dirty="0" smtClean="0">
                <a:solidFill>
                  <a:srgbClr val="002060"/>
                </a:solidFill>
              </a:rPr>
              <a:t>Tricks </a:t>
            </a:r>
            <a:r>
              <a:rPr lang="en-NZ" sz="4900" b="1" dirty="0">
                <a:solidFill>
                  <a:srgbClr val="002060"/>
                </a:solidFill>
              </a:rPr>
              <a:t>of the trade </a:t>
            </a:r>
            <a:r>
              <a:rPr lang="en-NZ" b="1" dirty="0">
                <a:solidFill>
                  <a:srgbClr val="002060"/>
                </a:solidFill>
              </a:rPr>
              <a:t/>
            </a:r>
            <a:br>
              <a:rPr lang="en-NZ" b="1" dirty="0">
                <a:solidFill>
                  <a:srgbClr val="002060"/>
                </a:solidFill>
              </a:rPr>
            </a:br>
            <a:endParaRPr lang="en-NZ" dirty="0">
              <a:solidFill>
                <a:srgbClr val="002060"/>
              </a:solidFill>
            </a:endParaRPr>
          </a:p>
        </p:txBody>
      </p:sp>
      <p:sp>
        <p:nvSpPr>
          <p:cNvPr id="3" name="Content Placeholder 2"/>
          <p:cNvSpPr>
            <a:spLocks noGrp="1"/>
          </p:cNvSpPr>
          <p:nvPr>
            <p:ph idx="1"/>
          </p:nvPr>
        </p:nvSpPr>
        <p:spPr>
          <a:xfrm>
            <a:off x="609600" y="1365686"/>
            <a:ext cx="10972800" cy="4525963"/>
          </a:xfrm>
        </p:spPr>
        <p:txBody>
          <a:bodyPr>
            <a:noAutofit/>
          </a:bodyPr>
          <a:lstStyle/>
          <a:p>
            <a:pPr lvl="0"/>
            <a:r>
              <a:rPr lang="en-NZ" sz="2800" dirty="0"/>
              <a:t>Seeking “mana to mana” conversations (i.e. at board level)</a:t>
            </a:r>
          </a:p>
          <a:p>
            <a:pPr lvl="0"/>
            <a:r>
              <a:rPr lang="en-NZ" sz="2800" dirty="0"/>
              <a:t>Involvement in design of project not just monitoring effects</a:t>
            </a:r>
          </a:p>
          <a:p>
            <a:pPr lvl="0"/>
            <a:r>
              <a:rPr lang="en-NZ" sz="2800" dirty="0"/>
              <a:t>Incorporation of </a:t>
            </a:r>
            <a:r>
              <a:rPr lang="en-NZ" sz="2800" dirty="0" err="1"/>
              <a:t>mātauranga</a:t>
            </a:r>
            <a:r>
              <a:rPr lang="en-NZ" sz="2800" dirty="0"/>
              <a:t> </a:t>
            </a:r>
            <a:r>
              <a:rPr lang="en-NZ" sz="2800" i="1" dirty="0"/>
              <a:t>with</a:t>
            </a:r>
            <a:r>
              <a:rPr lang="en-NZ" sz="2800" dirty="0"/>
              <a:t> western science not instead </a:t>
            </a:r>
            <a:r>
              <a:rPr lang="en-NZ" sz="2800" dirty="0" smtClean="0"/>
              <a:t>of</a:t>
            </a:r>
            <a:endParaRPr lang="en-NZ" sz="2800" dirty="0"/>
          </a:p>
          <a:p>
            <a:pPr lvl="0"/>
            <a:r>
              <a:rPr lang="en-NZ" sz="2800" dirty="0"/>
              <a:t>Engage early</a:t>
            </a:r>
          </a:p>
          <a:p>
            <a:pPr lvl="0"/>
            <a:r>
              <a:rPr lang="en-NZ" sz="2800" dirty="0"/>
              <a:t>Engage on the </a:t>
            </a:r>
            <a:r>
              <a:rPr lang="en-NZ" sz="2800" dirty="0" err="1"/>
              <a:t>marae</a:t>
            </a:r>
            <a:r>
              <a:rPr lang="en-NZ" sz="2800" dirty="0"/>
              <a:t> – visit the site – share kai – build relationships</a:t>
            </a:r>
          </a:p>
          <a:p>
            <a:pPr lvl="0"/>
            <a:r>
              <a:rPr lang="en-NZ" sz="2800" dirty="0"/>
              <a:t>Engage with the right people – this may change </a:t>
            </a:r>
          </a:p>
          <a:p>
            <a:pPr lvl="0"/>
            <a:r>
              <a:rPr lang="en-NZ" sz="2800" dirty="0"/>
              <a:t>It’s ok to engage a </a:t>
            </a:r>
            <a:r>
              <a:rPr lang="en-NZ" sz="2800" dirty="0" err="1"/>
              <a:t>tikanga</a:t>
            </a:r>
            <a:r>
              <a:rPr lang="en-NZ" sz="2800" dirty="0"/>
              <a:t> expert – changing trend </a:t>
            </a:r>
          </a:p>
          <a:p>
            <a:pPr lvl="0"/>
            <a:r>
              <a:rPr lang="en-NZ" sz="2800" dirty="0"/>
              <a:t>Not intended to replace </a:t>
            </a:r>
            <a:r>
              <a:rPr lang="en-NZ" sz="2800" dirty="0" err="1"/>
              <a:t>tangata</a:t>
            </a:r>
            <a:r>
              <a:rPr lang="en-NZ" sz="2800" dirty="0"/>
              <a:t> whenua who hold mana at place</a:t>
            </a:r>
          </a:p>
          <a:p>
            <a:endParaRPr lang="en-NZ" sz="2800" dirty="0"/>
          </a:p>
        </p:txBody>
      </p:sp>
      <p:sp>
        <p:nvSpPr>
          <p:cNvPr id="4" name="Rectangle 3"/>
          <p:cNvSpPr/>
          <p:nvPr/>
        </p:nvSpPr>
        <p:spPr>
          <a:xfrm>
            <a:off x="75239" y="6021427"/>
            <a:ext cx="1843197" cy="369332"/>
          </a:xfrm>
          <a:prstGeom prst="rect">
            <a:avLst/>
          </a:prstGeom>
        </p:spPr>
        <p:txBody>
          <a:bodyPr wrap="none">
            <a:spAutoFit/>
          </a:bodyPr>
          <a:lstStyle/>
          <a:p>
            <a:r>
              <a:rPr lang="en-US" dirty="0" smtClean="0">
                <a:solidFill>
                  <a:srgbClr val="002060"/>
                </a:solidFill>
              </a:rPr>
              <a:t>Mary Hill, Partner</a:t>
            </a:r>
            <a:endParaRPr lang="en-US" dirty="0">
              <a:solidFill>
                <a:srgbClr val="002060"/>
              </a:solidFill>
            </a:endParaRPr>
          </a:p>
        </p:txBody>
      </p:sp>
    </p:spTree>
    <p:extLst>
      <p:ext uri="{BB962C8B-B14F-4D97-AF65-F5344CB8AC3E}">
        <p14:creationId xmlns:p14="http://schemas.microsoft.com/office/powerpoint/2010/main" val="237118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Effective engagement: A tangata whenua perspective</a:t>
            </a:r>
            <a:endParaRPr lang="en-NZ"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3224" y="1600200"/>
            <a:ext cx="6785551" cy="4525963"/>
          </a:xfrm>
        </p:spPr>
      </p:pic>
    </p:spTree>
    <p:extLst>
      <p:ext uri="{BB962C8B-B14F-4D97-AF65-F5344CB8AC3E}">
        <p14:creationId xmlns:p14="http://schemas.microsoft.com/office/powerpoint/2010/main" val="363608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C0776B-127D-F740-92DF-10FA90F9F608}"/>
              </a:ext>
            </a:extLst>
          </p:cNvPr>
          <p:cNvSpPr>
            <a:spLocks noGrp="1"/>
          </p:cNvSpPr>
          <p:nvPr>
            <p:ph idx="1"/>
          </p:nvPr>
        </p:nvSpPr>
        <p:spPr/>
        <p:txBody>
          <a:bodyPr/>
          <a:lstStyle/>
          <a:p>
            <a:pPr marL="0" indent="0">
              <a:buNone/>
            </a:pPr>
            <a:r>
              <a:rPr lang="en-US" dirty="0" smtClean="0"/>
              <a:t>Four principles of tikanga to guide effective engagement:</a:t>
            </a:r>
          </a:p>
          <a:p>
            <a:pPr marL="514350" indent="-514350">
              <a:buAutoNum type="arabicPeriod"/>
            </a:pPr>
            <a:r>
              <a:rPr lang="en-US" b="1" dirty="0" smtClean="0">
                <a:solidFill>
                  <a:srgbClr val="FF0000"/>
                </a:solidFill>
              </a:rPr>
              <a:t>Mana</a:t>
            </a:r>
            <a:r>
              <a:rPr lang="en-US" dirty="0"/>
              <a:t>:</a:t>
            </a:r>
            <a:r>
              <a:rPr lang="en-US" dirty="0" smtClean="0"/>
              <a:t> The source of rights and obligations of leadership.</a:t>
            </a:r>
          </a:p>
          <a:p>
            <a:pPr marL="514350" indent="-514350">
              <a:buAutoNum type="arabicPeriod"/>
            </a:pPr>
            <a:r>
              <a:rPr lang="en-US" b="1" dirty="0" smtClean="0">
                <a:solidFill>
                  <a:srgbClr val="FF0000"/>
                </a:solidFill>
              </a:rPr>
              <a:t>Whakapapa</a:t>
            </a:r>
            <a:r>
              <a:rPr lang="en-US" b="1" dirty="0" smtClean="0"/>
              <a:t>: </a:t>
            </a:r>
            <a:r>
              <a:rPr lang="en-US" dirty="0" smtClean="0"/>
              <a:t>The source of the rights and obligations of kinship.</a:t>
            </a:r>
          </a:p>
          <a:p>
            <a:pPr marL="514350" indent="-514350">
              <a:buAutoNum type="arabicPeriod"/>
            </a:pPr>
            <a:r>
              <a:rPr lang="en-US" b="1" dirty="0" smtClean="0">
                <a:solidFill>
                  <a:srgbClr val="FF0000"/>
                </a:solidFill>
              </a:rPr>
              <a:t>Tapu / </a:t>
            </a:r>
            <a:r>
              <a:rPr lang="en-US" b="1" dirty="0" err="1" smtClean="0">
                <a:solidFill>
                  <a:srgbClr val="FF0000"/>
                </a:solidFill>
              </a:rPr>
              <a:t>Noa</a:t>
            </a:r>
            <a:r>
              <a:rPr lang="en-US" dirty="0" smtClean="0"/>
              <a:t>: The paired concepts of the sacred and ordinary.</a:t>
            </a:r>
          </a:p>
          <a:p>
            <a:pPr marL="514350" indent="-514350">
              <a:buAutoNum type="arabicPeriod"/>
            </a:pPr>
            <a:r>
              <a:rPr lang="en-US" b="1" dirty="0" smtClean="0">
                <a:solidFill>
                  <a:srgbClr val="FF0000"/>
                </a:solidFill>
              </a:rPr>
              <a:t>Utu</a:t>
            </a:r>
            <a:r>
              <a:rPr lang="en-US" b="1" dirty="0" smtClean="0"/>
              <a:t>: </a:t>
            </a:r>
            <a:r>
              <a:rPr lang="en-US" dirty="0" smtClean="0"/>
              <a:t>The obligation to give and the right to receive reciprocity.</a:t>
            </a:r>
            <a:endParaRPr lang="en-US" b="1" dirty="0" smtClean="0"/>
          </a:p>
          <a:p>
            <a:pPr marL="0" indent="0">
              <a:buNone/>
            </a:pPr>
            <a:endParaRPr lang="en-US" dirty="0" smtClean="0"/>
          </a:p>
          <a:p>
            <a:pPr marL="0" indent="0">
              <a:buNone/>
            </a:pPr>
            <a:endParaRPr lang="en-US" dirty="0"/>
          </a:p>
        </p:txBody>
      </p:sp>
      <p:sp>
        <p:nvSpPr>
          <p:cNvPr id="2" name="Title 1">
            <a:extLst>
              <a:ext uri="{FF2B5EF4-FFF2-40B4-BE49-F238E27FC236}">
                <a16:creationId xmlns:a16="http://schemas.microsoft.com/office/drawing/2014/main" id="{584EDA05-C826-4E4E-8621-5F755A0FAAB7}"/>
              </a:ext>
            </a:extLst>
          </p:cNvPr>
          <p:cNvSpPr>
            <a:spLocks noGrp="1"/>
          </p:cNvSpPr>
          <p:nvPr>
            <p:ph type="title"/>
          </p:nvPr>
        </p:nvSpPr>
        <p:spPr/>
        <p:txBody>
          <a:bodyPr/>
          <a:lstStyle/>
          <a:p>
            <a:r>
              <a:rPr lang="en-US" b="1" dirty="0" smtClean="0">
                <a:solidFill>
                  <a:srgbClr val="002060"/>
                </a:solidFill>
              </a:rPr>
              <a:t>Part 2: Engagement Tikanga</a:t>
            </a:r>
            <a:endParaRPr lang="en-US" b="1" dirty="0">
              <a:solidFill>
                <a:srgbClr val="002060"/>
              </a:solidFill>
            </a:endParaRPr>
          </a:p>
        </p:txBody>
      </p:sp>
      <p:sp>
        <p:nvSpPr>
          <p:cNvPr id="4" name="Rectangle 3"/>
          <p:cNvSpPr/>
          <p:nvPr/>
        </p:nvSpPr>
        <p:spPr>
          <a:xfrm>
            <a:off x="75239" y="6021427"/>
            <a:ext cx="3100721" cy="369332"/>
          </a:xfrm>
          <a:prstGeom prst="rect">
            <a:avLst/>
          </a:prstGeom>
        </p:spPr>
        <p:txBody>
          <a:bodyPr wrap="none">
            <a:spAutoFit/>
          </a:bodyPr>
          <a:lstStyle/>
          <a:p>
            <a:r>
              <a:rPr lang="en-US" dirty="0">
                <a:solidFill>
                  <a:srgbClr val="002060"/>
                </a:solidFill>
              </a:rPr>
              <a:t>Tanya Waikato, Special Counsel</a:t>
            </a:r>
          </a:p>
        </p:txBody>
      </p:sp>
    </p:spTree>
    <p:extLst>
      <p:ext uri="{BB962C8B-B14F-4D97-AF65-F5344CB8AC3E}">
        <p14:creationId xmlns:p14="http://schemas.microsoft.com/office/powerpoint/2010/main" val="152398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Part 2: </a:t>
            </a:r>
            <a:r>
              <a:rPr lang="en-US" b="1" dirty="0" smtClean="0">
                <a:solidFill>
                  <a:srgbClr val="002060"/>
                </a:solidFill>
              </a:rPr>
              <a:t>Engagement Tikanga</a:t>
            </a:r>
            <a:endParaRPr lang="en-NZ" b="1" dirty="0">
              <a:solidFill>
                <a:srgbClr val="002060"/>
              </a:solidFill>
            </a:endParaRPr>
          </a:p>
        </p:txBody>
      </p:sp>
      <p:sp>
        <p:nvSpPr>
          <p:cNvPr id="3" name="Content Placeholder 2"/>
          <p:cNvSpPr>
            <a:spLocks noGrp="1"/>
          </p:cNvSpPr>
          <p:nvPr>
            <p:ph idx="1"/>
          </p:nvPr>
        </p:nvSpPr>
        <p:spPr>
          <a:xfrm>
            <a:off x="609601" y="1600202"/>
            <a:ext cx="6153150" cy="3901440"/>
          </a:xfrm>
        </p:spPr>
        <p:txBody>
          <a:bodyPr>
            <a:normAutofit lnSpcReduction="10000"/>
          </a:bodyPr>
          <a:lstStyle/>
          <a:p>
            <a:pPr marL="514350" indent="-514350">
              <a:buAutoNum type="arabicPeriod"/>
            </a:pPr>
            <a:r>
              <a:rPr lang="en-US" b="1" dirty="0">
                <a:solidFill>
                  <a:srgbClr val="FF0000"/>
                </a:solidFill>
              </a:rPr>
              <a:t>Mana</a:t>
            </a:r>
            <a:r>
              <a:rPr lang="en-US" dirty="0"/>
              <a:t>: </a:t>
            </a:r>
            <a:r>
              <a:rPr lang="en-US" dirty="0" smtClean="0"/>
              <a:t>Authority, power, the right to speak for an area / people. Must be recognised through respect of engaging with holders of mana whenua, kanohi ki te kanohi, may require multiple levels of engagement over time.</a:t>
            </a:r>
            <a:endParaRPr lang="en-US" dirty="0"/>
          </a:p>
          <a:p>
            <a:pPr marL="0" indent="0">
              <a:buNone/>
            </a:pPr>
            <a:endParaRPr lang="en-NZ" dirty="0"/>
          </a:p>
        </p:txBody>
      </p:sp>
      <p:sp>
        <p:nvSpPr>
          <p:cNvPr id="4" name="Rectangle 3"/>
          <p:cNvSpPr/>
          <p:nvPr/>
        </p:nvSpPr>
        <p:spPr>
          <a:xfrm>
            <a:off x="75239" y="6021427"/>
            <a:ext cx="3100721" cy="369332"/>
          </a:xfrm>
          <a:prstGeom prst="rect">
            <a:avLst/>
          </a:prstGeom>
        </p:spPr>
        <p:txBody>
          <a:bodyPr wrap="none">
            <a:spAutoFit/>
          </a:bodyPr>
          <a:lstStyle/>
          <a:p>
            <a:r>
              <a:rPr lang="en-US" dirty="0">
                <a:solidFill>
                  <a:srgbClr val="002060"/>
                </a:solidFill>
              </a:rPr>
              <a:t>Tanya Waikato, Special Counsel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258" y="1600202"/>
            <a:ext cx="4747142" cy="2664334"/>
          </a:xfrm>
          <a:prstGeom prst="rect">
            <a:avLst/>
          </a:prstGeom>
        </p:spPr>
      </p:pic>
    </p:spTree>
    <p:extLst>
      <p:ext uri="{BB962C8B-B14F-4D97-AF65-F5344CB8AC3E}">
        <p14:creationId xmlns:p14="http://schemas.microsoft.com/office/powerpoint/2010/main" val="325187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Part 2: Engagement Tikanga</a:t>
            </a:r>
            <a:endParaRPr lang="en-NZ" dirty="0"/>
          </a:p>
        </p:txBody>
      </p:sp>
      <p:sp>
        <p:nvSpPr>
          <p:cNvPr id="3" name="Content Placeholder 2"/>
          <p:cNvSpPr>
            <a:spLocks noGrp="1"/>
          </p:cNvSpPr>
          <p:nvPr>
            <p:ph idx="1"/>
          </p:nvPr>
        </p:nvSpPr>
        <p:spPr>
          <a:xfrm>
            <a:off x="3095625" y="1343237"/>
            <a:ext cx="8486775" cy="4525963"/>
          </a:xfrm>
        </p:spPr>
        <p:txBody>
          <a:bodyPr/>
          <a:lstStyle/>
          <a:p>
            <a:pPr marL="0" indent="0">
              <a:buNone/>
            </a:pPr>
            <a:r>
              <a:rPr lang="en-US" b="1" dirty="0" smtClean="0">
                <a:solidFill>
                  <a:srgbClr val="FF0000"/>
                </a:solidFill>
              </a:rPr>
              <a:t>2. Whakapapa</a:t>
            </a:r>
            <a:r>
              <a:rPr lang="en-US" b="1" dirty="0"/>
              <a:t>: </a:t>
            </a:r>
            <a:r>
              <a:rPr lang="en-US" dirty="0"/>
              <a:t>Genealogy determines mana whenua, plays important role in identifying correct parties to engagement, can be subject to internal disputes. Must be recognised through direct engagement, can be required at multiple levels.</a:t>
            </a:r>
          </a:p>
          <a:p>
            <a:pPr marL="0" indent="0">
              <a:buNone/>
            </a:pPr>
            <a:endParaRPr lang="en-NZ"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1343237"/>
            <a:ext cx="2409825" cy="4284133"/>
          </a:xfrm>
          <a:prstGeom prst="rect">
            <a:avLst/>
          </a:prstGeom>
        </p:spPr>
      </p:pic>
    </p:spTree>
    <p:extLst>
      <p:ext uri="{BB962C8B-B14F-4D97-AF65-F5344CB8AC3E}">
        <p14:creationId xmlns:p14="http://schemas.microsoft.com/office/powerpoint/2010/main" val="3333326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Part 2: Engagement Tikanga</a:t>
            </a:r>
            <a:endParaRPr lang="en-NZ" dirty="0"/>
          </a:p>
        </p:txBody>
      </p:sp>
      <p:sp>
        <p:nvSpPr>
          <p:cNvPr id="3" name="Content Placeholder 2"/>
          <p:cNvSpPr>
            <a:spLocks noGrp="1"/>
          </p:cNvSpPr>
          <p:nvPr>
            <p:ph idx="1"/>
          </p:nvPr>
        </p:nvSpPr>
        <p:spPr>
          <a:xfrm>
            <a:off x="609600" y="1600201"/>
            <a:ext cx="6448425" cy="4525963"/>
          </a:xfrm>
        </p:spPr>
        <p:txBody>
          <a:bodyPr/>
          <a:lstStyle/>
          <a:p>
            <a:pPr marL="0" indent="0">
              <a:buNone/>
            </a:pPr>
            <a:r>
              <a:rPr lang="en-US" b="1" dirty="0">
                <a:solidFill>
                  <a:srgbClr val="FF0000"/>
                </a:solidFill>
              </a:rPr>
              <a:t>3. Tapu / </a:t>
            </a:r>
            <a:r>
              <a:rPr lang="en-US" b="1" dirty="0" err="1">
                <a:solidFill>
                  <a:srgbClr val="FF0000"/>
                </a:solidFill>
              </a:rPr>
              <a:t>Noa</a:t>
            </a:r>
            <a:r>
              <a:rPr lang="en-US" dirty="0"/>
              <a:t>: Engagement approach needs to recognise any aspects of tapu that are relevant e.g. presence of wāhi tapu.</a:t>
            </a:r>
          </a:p>
          <a:p>
            <a:pPr marL="0" indent="0">
              <a:buNone/>
            </a:pPr>
            <a:endParaRPr lang="en-NZ"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7378" y="1800225"/>
            <a:ext cx="4749797" cy="3562349"/>
          </a:xfrm>
          <a:prstGeom prst="rect">
            <a:avLst/>
          </a:prstGeom>
        </p:spPr>
      </p:pic>
    </p:spTree>
    <p:extLst>
      <p:ext uri="{BB962C8B-B14F-4D97-AF65-F5344CB8AC3E}">
        <p14:creationId xmlns:p14="http://schemas.microsoft.com/office/powerpoint/2010/main" val="30114692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smtClean="0">
                <a:solidFill>
                  <a:srgbClr val="002060"/>
                </a:solidFill>
              </a:rPr>
              <a:t>Overview</a:t>
            </a:r>
            <a:endParaRPr lang="en-NZ" b="1" dirty="0">
              <a:solidFill>
                <a:srgbClr val="002060"/>
              </a:solidFill>
            </a:endParaRPr>
          </a:p>
        </p:txBody>
      </p:sp>
      <p:sp>
        <p:nvSpPr>
          <p:cNvPr id="3" name="Content Placeholder 2"/>
          <p:cNvSpPr>
            <a:spLocks noGrp="1"/>
          </p:cNvSpPr>
          <p:nvPr>
            <p:ph idx="1"/>
          </p:nvPr>
        </p:nvSpPr>
        <p:spPr/>
        <p:txBody>
          <a:bodyPr/>
          <a:lstStyle/>
          <a:p>
            <a:pPr lvl="0"/>
            <a:r>
              <a:rPr lang="en-US" dirty="0"/>
              <a:t>Goal</a:t>
            </a:r>
            <a:endParaRPr lang="en-NZ" dirty="0"/>
          </a:p>
          <a:p>
            <a:pPr lvl="0"/>
            <a:r>
              <a:rPr lang="en-US" dirty="0"/>
              <a:t>Perspective  </a:t>
            </a:r>
            <a:endParaRPr lang="en-NZ" dirty="0"/>
          </a:p>
          <a:p>
            <a:pPr lvl="0"/>
            <a:r>
              <a:rPr lang="en-US" dirty="0"/>
              <a:t>Constructs </a:t>
            </a:r>
            <a:endParaRPr lang="en-NZ" dirty="0"/>
          </a:p>
          <a:p>
            <a:pPr lvl="0"/>
            <a:r>
              <a:rPr lang="en-US" dirty="0"/>
              <a:t>Studies</a:t>
            </a:r>
            <a:endParaRPr lang="en-NZ" dirty="0"/>
          </a:p>
          <a:p>
            <a:pPr lvl="0"/>
            <a:r>
              <a:rPr lang="en-US" dirty="0"/>
              <a:t>Suggestions </a:t>
            </a:r>
            <a:endParaRPr lang="en-NZ" dirty="0"/>
          </a:p>
        </p:txBody>
      </p:sp>
      <p:sp>
        <p:nvSpPr>
          <p:cNvPr id="4" name="Rectangle 3"/>
          <p:cNvSpPr/>
          <p:nvPr/>
        </p:nvSpPr>
        <p:spPr>
          <a:xfrm>
            <a:off x="75239" y="6021427"/>
            <a:ext cx="1843197" cy="369332"/>
          </a:xfrm>
          <a:prstGeom prst="rect">
            <a:avLst/>
          </a:prstGeom>
        </p:spPr>
        <p:txBody>
          <a:bodyPr wrap="none">
            <a:spAutoFit/>
          </a:bodyPr>
          <a:lstStyle/>
          <a:p>
            <a:r>
              <a:rPr lang="en-US" dirty="0" smtClean="0">
                <a:solidFill>
                  <a:srgbClr val="002060"/>
                </a:solidFill>
              </a:rPr>
              <a:t>Mary Hill, Partner</a:t>
            </a:r>
            <a:endParaRPr lang="en-US" dirty="0">
              <a:solidFill>
                <a:srgbClr val="002060"/>
              </a:solidFill>
            </a:endParaRPr>
          </a:p>
        </p:txBody>
      </p:sp>
    </p:spTree>
    <p:extLst>
      <p:ext uri="{BB962C8B-B14F-4D97-AF65-F5344CB8AC3E}">
        <p14:creationId xmlns:p14="http://schemas.microsoft.com/office/powerpoint/2010/main" val="47385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Part 2: </a:t>
            </a:r>
            <a:r>
              <a:rPr lang="en-US" b="1" dirty="0" smtClean="0">
                <a:solidFill>
                  <a:srgbClr val="002060"/>
                </a:solidFill>
              </a:rPr>
              <a:t>Engagement </a:t>
            </a:r>
            <a:r>
              <a:rPr lang="en-US" b="1" dirty="0" err="1" smtClean="0">
                <a:solidFill>
                  <a:srgbClr val="002060"/>
                </a:solidFill>
              </a:rPr>
              <a:t>Tikanga</a:t>
            </a:r>
            <a:endParaRPr lang="en-NZ" b="1" dirty="0">
              <a:solidFill>
                <a:srgbClr val="002060"/>
              </a:solidFill>
            </a:endParaRPr>
          </a:p>
        </p:txBody>
      </p:sp>
      <p:sp>
        <p:nvSpPr>
          <p:cNvPr id="3" name="Content Placeholder 2"/>
          <p:cNvSpPr>
            <a:spLocks noGrp="1"/>
          </p:cNvSpPr>
          <p:nvPr>
            <p:ph idx="1"/>
          </p:nvPr>
        </p:nvSpPr>
        <p:spPr>
          <a:xfrm>
            <a:off x="609600" y="1600201"/>
            <a:ext cx="10972799" cy="3552823"/>
          </a:xfrm>
        </p:spPr>
        <p:txBody>
          <a:bodyPr/>
          <a:lstStyle/>
          <a:p>
            <a:pPr marL="0" indent="0">
              <a:buNone/>
            </a:pPr>
            <a:r>
              <a:rPr lang="en-US" b="1" dirty="0" smtClean="0">
                <a:solidFill>
                  <a:srgbClr val="FF0000"/>
                </a:solidFill>
              </a:rPr>
              <a:t>4. Utu</a:t>
            </a:r>
            <a:r>
              <a:rPr lang="en-US" b="1" dirty="0"/>
              <a:t>: </a:t>
            </a:r>
            <a:r>
              <a:rPr lang="en-US" dirty="0" smtClean="0"/>
              <a:t>Reciprocity should be included in engagement mindset and can include benefit sharing models and co-governance opportunities.</a:t>
            </a:r>
            <a:endParaRPr lang="en-US" b="1" dirty="0"/>
          </a:p>
          <a:p>
            <a:pPr marL="0" indent="0">
              <a:buNone/>
            </a:pPr>
            <a:endParaRPr lang="en-NZ" dirty="0"/>
          </a:p>
        </p:txBody>
      </p:sp>
      <p:sp>
        <p:nvSpPr>
          <p:cNvPr id="4" name="Rectangle 3"/>
          <p:cNvSpPr/>
          <p:nvPr/>
        </p:nvSpPr>
        <p:spPr>
          <a:xfrm>
            <a:off x="75239" y="6021427"/>
            <a:ext cx="3100721" cy="369332"/>
          </a:xfrm>
          <a:prstGeom prst="rect">
            <a:avLst/>
          </a:prstGeom>
        </p:spPr>
        <p:txBody>
          <a:bodyPr wrap="none">
            <a:spAutoFit/>
          </a:bodyPr>
          <a:lstStyle/>
          <a:p>
            <a:r>
              <a:rPr lang="en-US" dirty="0">
                <a:solidFill>
                  <a:srgbClr val="002060"/>
                </a:solidFill>
              </a:rPr>
              <a:t>Tanya Waikato, Special Counsel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026" y="2689947"/>
            <a:ext cx="5965872" cy="3173843"/>
          </a:xfrm>
          <a:prstGeom prst="rect">
            <a:avLst/>
          </a:prstGeom>
        </p:spPr>
      </p:pic>
    </p:spTree>
    <p:extLst>
      <p:ext uri="{BB962C8B-B14F-4D97-AF65-F5344CB8AC3E}">
        <p14:creationId xmlns:p14="http://schemas.microsoft.com/office/powerpoint/2010/main" val="78745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smtClean="0">
                <a:solidFill>
                  <a:srgbClr val="002060"/>
                </a:solidFill>
              </a:rPr>
              <a:t>Case study – What not to do</a:t>
            </a:r>
            <a:endParaRPr lang="en-NZ" b="1" dirty="0">
              <a:solidFill>
                <a:srgbClr val="00206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01528" y="1365685"/>
            <a:ext cx="6788944" cy="4525963"/>
          </a:xfrm>
        </p:spPr>
      </p:pic>
      <p:sp>
        <p:nvSpPr>
          <p:cNvPr id="5" name="Rectangle 4"/>
          <p:cNvSpPr/>
          <p:nvPr/>
        </p:nvSpPr>
        <p:spPr>
          <a:xfrm>
            <a:off x="75239" y="6021427"/>
            <a:ext cx="3100721" cy="369332"/>
          </a:xfrm>
          <a:prstGeom prst="rect">
            <a:avLst/>
          </a:prstGeom>
        </p:spPr>
        <p:txBody>
          <a:bodyPr wrap="none">
            <a:spAutoFit/>
          </a:bodyPr>
          <a:lstStyle/>
          <a:p>
            <a:r>
              <a:rPr lang="en-US" dirty="0">
                <a:solidFill>
                  <a:srgbClr val="002060"/>
                </a:solidFill>
              </a:rPr>
              <a:t>Tanya Waikato, Special Counsel</a:t>
            </a:r>
          </a:p>
        </p:txBody>
      </p:sp>
    </p:spTree>
    <p:extLst>
      <p:ext uri="{BB962C8B-B14F-4D97-AF65-F5344CB8AC3E}">
        <p14:creationId xmlns:p14="http://schemas.microsoft.com/office/powerpoint/2010/main" val="149352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a:solidFill>
                  <a:srgbClr val="002060"/>
                </a:solidFill>
              </a:rPr>
              <a:t>Case study – What not to do</a:t>
            </a:r>
            <a:endParaRPr lang="en-NZ" dirty="0"/>
          </a:p>
        </p:txBody>
      </p:sp>
      <p:sp>
        <p:nvSpPr>
          <p:cNvPr id="3" name="Content Placeholder 2"/>
          <p:cNvSpPr>
            <a:spLocks noGrp="1"/>
          </p:cNvSpPr>
          <p:nvPr>
            <p:ph idx="1"/>
          </p:nvPr>
        </p:nvSpPr>
        <p:spPr/>
        <p:txBody>
          <a:bodyPr>
            <a:normAutofit fontScale="92500" lnSpcReduction="20000"/>
          </a:bodyPr>
          <a:lstStyle/>
          <a:p>
            <a:r>
              <a:rPr lang="en-NZ" dirty="0"/>
              <a:t>Large corporate, renewing resource consents with major changes to conditions affecting river.</a:t>
            </a:r>
          </a:p>
          <a:p>
            <a:r>
              <a:rPr lang="en-NZ" dirty="0"/>
              <a:t>Consultation with iwi authority only - in a different town.</a:t>
            </a:r>
          </a:p>
          <a:p>
            <a:r>
              <a:rPr lang="en-NZ" dirty="0"/>
              <a:t>Failure to engage direct with seven hapū living on the river.</a:t>
            </a:r>
          </a:p>
          <a:p>
            <a:r>
              <a:rPr lang="en-NZ" dirty="0"/>
              <a:t>Intense opposition to application, failure to recognise mana, whakapapa, utu, tapu / noa = large protests at hearing.</a:t>
            </a:r>
          </a:p>
          <a:p>
            <a:r>
              <a:rPr lang="en-NZ" dirty="0"/>
              <a:t>Costly loss at initial level for corporate before resolution reached through mediation. </a:t>
            </a:r>
          </a:p>
          <a:p>
            <a:r>
              <a:rPr lang="en-NZ" dirty="0"/>
              <a:t>Relationship now repaired, engagement strong through long term partnership model.</a:t>
            </a:r>
          </a:p>
          <a:p>
            <a:endParaRPr lang="en-NZ" dirty="0"/>
          </a:p>
        </p:txBody>
      </p:sp>
    </p:spTree>
    <p:extLst>
      <p:ext uri="{BB962C8B-B14F-4D97-AF65-F5344CB8AC3E}">
        <p14:creationId xmlns:p14="http://schemas.microsoft.com/office/powerpoint/2010/main" val="11319066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smtClean="0">
                <a:solidFill>
                  <a:srgbClr val="002060"/>
                </a:solidFill>
              </a:rPr>
              <a:t>Case study – How to do it right</a:t>
            </a:r>
            <a:endParaRPr lang="en-NZ" b="1" dirty="0">
              <a:solidFill>
                <a:srgbClr val="00206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01828" y="1430574"/>
            <a:ext cx="6788344" cy="4525963"/>
          </a:xfrm>
        </p:spPr>
      </p:pic>
      <p:sp>
        <p:nvSpPr>
          <p:cNvPr id="5" name="Rectangle 4"/>
          <p:cNvSpPr/>
          <p:nvPr/>
        </p:nvSpPr>
        <p:spPr>
          <a:xfrm>
            <a:off x="75239" y="6021427"/>
            <a:ext cx="3100721" cy="369332"/>
          </a:xfrm>
          <a:prstGeom prst="rect">
            <a:avLst/>
          </a:prstGeom>
        </p:spPr>
        <p:txBody>
          <a:bodyPr wrap="none">
            <a:spAutoFit/>
          </a:bodyPr>
          <a:lstStyle/>
          <a:p>
            <a:r>
              <a:rPr lang="en-US" dirty="0">
                <a:solidFill>
                  <a:srgbClr val="002060"/>
                </a:solidFill>
              </a:rPr>
              <a:t>Tanya Waikato, Special Counsel</a:t>
            </a:r>
          </a:p>
        </p:txBody>
      </p:sp>
    </p:spTree>
    <p:extLst>
      <p:ext uri="{BB962C8B-B14F-4D97-AF65-F5344CB8AC3E}">
        <p14:creationId xmlns:p14="http://schemas.microsoft.com/office/powerpoint/2010/main" val="236904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a:solidFill>
                  <a:srgbClr val="002060"/>
                </a:solidFill>
              </a:rPr>
              <a:t>Case study – How to do it right</a:t>
            </a:r>
            <a:endParaRPr lang="en-NZ" dirty="0"/>
          </a:p>
        </p:txBody>
      </p:sp>
      <p:sp>
        <p:nvSpPr>
          <p:cNvPr id="3" name="Content Placeholder 2"/>
          <p:cNvSpPr>
            <a:spLocks noGrp="1"/>
          </p:cNvSpPr>
          <p:nvPr>
            <p:ph idx="1"/>
          </p:nvPr>
        </p:nvSpPr>
        <p:spPr/>
        <p:txBody>
          <a:bodyPr>
            <a:normAutofit fontScale="92500" lnSpcReduction="10000"/>
          </a:bodyPr>
          <a:lstStyle/>
          <a:p>
            <a:r>
              <a:rPr lang="en-NZ" dirty="0"/>
              <a:t>Second large corporate, renewal of consents, same river.</a:t>
            </a:r>
          </a:p>
          <a:p>
            <a:r>
              <a:rPr lang="en-NZ" dirty="0"/>
              <a:t>Very early engagement at hapū level, two years prior to application submission.</a:t>
            </a:r>
          </a:p>
          <a:p>
            <a:r>
              <a:rPr lang="en-NZ" dirty="0"/>
              <a:t>Multiple engagements kanohi ki te kanohi, full complement of experts and company representatives.</a:t>
            </a:r>
          </a:p>
          <a:p>
            <a:r>
              <a:rPr lang="en-NZ" dirty="0"/>
              <a:t>Site visits and recognition of utu via benefit sharing, internships, job opportunities.</a:t>
            </a:r>
          </a:p>
          <a:p>
            <a:r>
              <a:rPr lang="en-NZ" dirty="0"/>
              <a:t>Further engagement at iwi level.</a:t>
            </a:r>
          </a:p>
          <a:p>
            <a:r>
              <a:rPr lang="en-NZ" dirty="0"/>
              <a:t>Recognised mana, whakapapa, utu, tapu/noa</a:t>
            </a:r>
            <a:r>
              <a:rPr lang="en-NZ" dirty="0" smtClean="0"/>
              <a:t>.</a:t>
            </a:r>
            <a:endParaRPr lang="en-NZ" dirty="0"/>
          </a:p>
        </p:txBody>
      </p:sp>
    </p:spTree>
    <p:extLst>
      <p:ext uri="{BB962C8B-B14F-4D97-AF65-F5344CB8AC3E}">
        <p14:creationId xmlns:p14="http://schemas.microsoft.com/office/powerpoint/2010/main" val="30510464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err="1" smtClean="0">
                <a:solidFill>
                  <a:srgbClr val="002060"/>
                </a:solidFill>
              </a:rPr>
              <a:t>Patai</a:t>
            </a:r>
            <a:r>
              <a:rPr lang="en-NZ" b="1" dirty="0" smtClean="0">
                <a:solidFill>
                  <a:srgbClr val="002060"/>
                </a:solidFill>
              </a:rPr>
              <a:t>??</a:t>
            </a:r>
            <a:endParaRPr lang="en-NZ" b="1" dirty="0">
              <a:solidFill>
                <a:srgbClr val="002060"/>
              </a:solidFill>
            </a:endParaRPr>
          </a:p>
        </p:txBody>
      </p:sp>
      <p:pic>
        <p:nvPicPr>
          <p:cNvPr id="1026" name="Content Placeholder 4" descr="image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3304" y="1700213"/>
            <a:ext cx="5225391"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2200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61110"/>
            <a:ext cx="10972800" cy="1039091"/>
          </a:xfrm>
        </p:spPr>
        <p:txBody>
          <a:bodyPr>
            <a:normAutofit/>
          </a:bodyPr>
          <a:lstStyle/>
          <a:p>
            <a:r>
              <a:rPr lang="en-NZ" b="1" dirty="0" smtClean="0">
                <a:solidFill>
                  <a:srgbClr val="002060"/>
                </a:solidFill>
              </a:rPr>
              <a:t>Goal</a:t>
            </a:r>
            <a:endParaRPr lang="en-NZ" b="1" dirty="0">
              <a:solidFill>
                <a:srgbClr val="002060"/>
              </a:solidFill>
            </a:endParaRPr>
          </a:p>
        </p:txBody>
      </p:sp>
      <p:sp>
        <p:nvSpPr>
          <p:cNvPr id="3" name="Content Placeholder 2"/>
          <p:cNvSpPr>
            <a:spLocks noGrp="1"/>
          </p:cNvSpPr>
          <p:nvPr>
            <p:ph idx="1"/>
          </p:nvPr>
        </p:nvSpPr>
        <p:spPr>
          <a:xfrm>
            <a:off x="714375" y="1080655"/>
            <a:ext cx="10972800" cy="4525963"/>
          </a:xfrm>
        </p:spPr>
        <p:txBody>
          <a:bodyPr/>
          <a:lstStyle/>
          <a:p>
            <a:pPr marL="0" indent="0" algn="ctr">
              <a:buNone/>
            </a:pPr>
            <a:endParaRPr lang="en-US" b="1" dirty="0" smtClean="0">
              <a:solidFill>
                <a:srgbClr val="C00000"/>
              </a:solidFill>
            </a:endParaRPr>
          </a:p>
          <a:p>
            <a:pPr marL="0" indent="0" algn="ctr">
              <a:buNone/>
            </a:pPr>
            <a:endParaRPr lang="en-US" b="1" dirty="0">
              <a:solidFill>
                <a:srgbClr val="C00000"/>
              </a:solidFill>
            </a:endParaRPr>
          </a:p>
          <a:p>
            <a:pPr marL="0" indent="0" algn="ctr">
              <a:buNone/>
            </a:pPr>
            <a:r>
              <a:rPr lang="en-US" sz="4000" b="1" dirty="0" smtClean="0">
                <a:solidFill>
                  <a:srgbClr val="C00000"/>
                </a:solidFill>
              </a:rPr>
              <a:t>Effective</a:t>
            </a:r>
            <a:r>
              <a:rPr lang="en-US" sz="4000" b="1" dirty="0" smtClean="0"/>
              <a:t> </a:t>
            </a:r>
            <a:r>
              <a:rPr lang="en-US" sz="4000" b="1" dirty="0"/>
              <a:t>engagement with </a:t>
            </a:r>
            <a:r>
              <a:rPr lang="en-US" sz="4000" b="1" dirty="0" err="1"/>
              <a:t>tangata</a:t>
            </a:r>
            <a:r>
              <a:rPr lang="en-US" sz="4000" b="1" dirty="0"/>
              <a:t> whenua</a:t>
            </a:r>
            <a:endParaRPr lang="en-NZ" sz="4000" dirty="0"/>
          </a:p>
          <a:p>
            <a:pPr marL="0" indent="0" algn="ctr">
              <a:buNone/>
            </a:pPr>
            <a:r>
              <a:rPr lang="en-US" sz="4000" b="1" dirty="0"/>
              <a:t>How to achieve </a:t>
            </a:r>
            <a:r>
              <a:rPr lang="en-US" sz="4000" b="1" dirty="0">
                <a:solidFill>
                  <a:srgbClr val="C00000"/>
                </a:solidFill>
              </a:rPr>
              <a:t>mutually beneficial </a:t>
            </a:r>
            <a:r>
              <a:rPr lang="en-US" sz="4000" b="1" dirty="0"/>
              <a:t>outcomes</a:t>
            </a:r>
            <a:endParaRPr lang="en-NZ" sz="4000" dirty="0"/>
          </a:p>
        </p:txBody>
      </p:sp>
      <p:sp>
        <p:nvSpPr>
          <p:cNvPr id="4" name="Rectangle 3"/>
          <p:cNvSpPr/>
          <p:nvPr/>
        </p:nvSpPr>
        <p:spPr>
          <a:xfrm>
            <a:off x="75239" y="6021427"/>
            <a:ext cx="1843197" cy="369332"/>
          </a:xfrm>
          <a:prstGeom prst="rect">
            <a:avLst/>
          </a:prstGeom>
        </p:spPr>
        <p:txBody>
          <a:bodyPr wrap="none">
            <a:spAutoFit/>
          </a:bodyPr>
          <a:lstStyle/>
          <a:p>
            <a:r>
              <a:rPr lang="en-US" dirty="0" smtClean="0">
                <a:solidFill>
                  <a:srgbClr val="002060"/>
                </a:solidFill>
              </a:rPr>
              <a:t>Mary Hill, Partner</a:t>
            </a:r>
            <a:endParaRPr lang="en-US" dirty="0">
              <a:solidFill>
                <a:srgbClr val="002060"/>
              </a:solidFill>
            </a:endParaRPr>
          </a:p>
        </p:txBody>
      </p:sp>
    </p:spTree>
    <p:extLst>
      <p:ext uri="{BB962C8B-B14F-4D97-AF65-F5344CB8AC3E}">
        <p14:creationId xmlns:p14="http://schemas.microsoft.com/office/powerpoint/2010/main" val="7790164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Relevance of perspective</a:t>
            </a:r>
            <a:endParaRPr lang="en-NZ" dirty="0">
              <a:solidFill>
                <a:srgbClr val="002060"/>
              </a:solidFill>
            </a:endParaRPr>
          </a:p>
        </p:txBody>
      </p:sp>
      <p:pic>
        <p:nvPicPr>
          <p:cNvPr id="4" name="Content Placeholder 3" descr="C:\Users\local_mhh\INetCache\Content.MSO\1F97C382.tmp"/>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81525" y="1642125"/>
            <a:ext cx="3028950" cy="3028950"/>
          </a:xfrm>
          <a:prstGeom prst="rect">
            <a:avLst/>
          </a:prstGeom>
          <a:noFill/>
          <a:ln>
            <a:noFill/>
          </a:ln>
        </p:spPr>
      </p:pic>
      <p:sp>
        <p:nvSpPr>
          <p:cNvPr id="5" name="Rectangle 4"/>
          <p:cNvSpPr/>
          <p:nvPr/>
        </p:nvSpPr>
        <p:spPr>
          <a:xfrm>
            <a:off x="2373313" y="4940644"/>
            <a:ext cx="6979859" cy="461665"/>
          </a:xfrm>
          <a:prstGeom prst="rect">
            <a:avLst/>
          </a:prstGeom>
        </p:spPr>
        <p:txBody>
          <a:bodyPr wrap="none">
            <a:spAutoFit/>
          </a:bodyPr>
          <a:lstStyle/>
          <a:p>
            <a:pPr marL="494665" algn="ctr">
              <a:spcAft>
                <a:spcPts val="0"/>
              </a:spcAft>
            </a:pPr>
            <a:r>
              <a:rPr lang="en-NZ" sz="2400" i="1" dirty="0">
                <a:solidFill>
                  <a:srgbClr val="002060"/>
                </a:solidFill>
                <a:latin typeface="Garamond" panose="02020404030301010803" pitchFamily="18" charset="0"/>
                <a:ea typeface="Times New Roman" panose="02020603050405020304" pitchFamily="18" charset="0"/>
                <a:cs typeface="Arial" panose="020B0604020202020204" pitchFamily="34" charset="0"/>
              </a:rPr>
              <a:t>You cannot solve a problem with the same mind that created it</a:t>
            </a:r>
            <a:endParaRPr lang="en-NZ"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75239" y="6021427"/>
            <a:ext cx="1843197" cy="369332"/>
          </a:xfrm>
          <a:prstGeom prst="rect">
            <a:avLst/>
          </a:prstGeom>
        </p:spPr>
        <p:txBody>
          <a:bodyPr wrap="none">
            <a:spAutoFit/>
          </a:bodyPr>
          <a:lstStyle/>
          <a:p>
            <a:r>
              <a:rPr lang="en-US" dirty="0" smtClean="0">
                <a:solidFill>
                  <a:srgbClr val="002060"/>
                </a:solidFill>
              </a:rPr>
              <a:t>Mary Hill, Partner</a:t>
            </a:r>
            <a:endParaRPr lang="en-US" dirty="0">
              <a:solidFill>
                <a:srgbClr val="002060"/>
              </a:solidFill>
            </a:endParaRPr>
          </a:p>
        </p:txBody>
      </p:sp>
    </p:spTree>
    <p:extLst>
      <p:ext uri="{BB962C8B-B14F-4D97-AF65-F5344CB8AC3E}">
        <p14:creationId xmlns:p14="http://schemas.microsoft.com/office/powerpoint/2010/main" val="192534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b="1" dirty="0" smtClean="0"/>
              <a:t/>
            </a:r>
            <a:br>
              <a:rPr lang="en-NZ" b="1" dirty="0" smtClean="0"/>
            </a:br>
            <a:r>
              <a:rPr lang="en-NZ" sz="4900" b="1" dirty="0" smtClean="0">
                <a:solidFill>
                  <a:srgbClr val="002060"/>
                </a:solidFill>
              </a:rPr>
              <a:t>Some </a:t>
            </a:r>
            <a:r>
              <a:rPr lang="en-NZ" sz="4900" b="1" dirty="0">
                <a:solidFill>
                  <a:srgbClr val="002060"/>
                </a:solidFill>
              </a:rPr>
              <a:t>psychology</a:t>
            </a:r>
            <a:r>
              <a:rPr lang="en-NZ" dirty="0"/>
              <a:t/>
            </a:r>
            <a:br>
              <a:rPr lang="en-NZ" dirty="0"/>
            </a:br>
            <a:endParaRPr lang="en-NZ" dirty="0"/>
          </a:p>
        </p:txBody>
      </p:sp>
      <p:sp>
        <p:nvSpPr>
          <p:cNvPr id="3" name="Content Placeholder 2"/>
          <p:cNvSpPr>
            <a:spLocks noGrp="1"/>
          </p:cNvSpPr>
          <p:nvPr>
            <p:ph idx="1"/>
          </p:nvPr>
        </p:nvSpPr>
        <p:spPr/>
        <p:txBody>
          <a:bodyPr>
            <a:normAutofit/>
          </a:bodyPr>
          <a:lstStyle/>
          <a:p>
            <a:pPr lvl="0"/>
            <a:r>
              <a:rPr lang="en-NZ" sz="2400" dirty="0"/>
              <a:t>We’re wired to fill in knowledge gaps with biases</a:t>
            </a:r>
          </a:p>
          <a:p>
            <a:pPr lvl="0" fontAlgn="base"/>
            <a:r>
              <a:rPr lang="en-NZ" sz="2400" dirty="0"/>
              <a:t>There are primal reasons for this</a:t>
            </a:r>
          </a:p>
          <a:p>
            <a:pPr lvl="0" fontAlgn="base"/>
            <a:r>
              <a:rPr lang="en-NZ" sz="2400" dirty="0"/>
              <a:t>In the face of a threat to life our brains evolved to ‘think quickly’ not ‘think correctly’</a:t>
            </a:r>
          </a:p>
          <a:p>
            <a:endParaRPr lang="en-NZ" dirty="0" smtClean="0"/>
          </a:p>
          <a:p>
            <a:endParaRPr lang="en-NZ" dirty="0"/>
          </a:p>
          <a:p>
            <a:endParaRPr lang="en-NZ" dirty="0" smtClean="0"/>
          </a:p>
          <a:p>
            <a:pPr lvl="0" fontAlgn="base"/>
            <a:r>
              <a:rPr lang="en-NZ" sz="2400" dirty="0"/>
              <a:t>As lawyers we are </a:t>
            </a:r>
            <a:r>
              <a:rPr lang="en-NZ" sz="2400" dirty="0" smtClean="0"/>
              <a:t>well suited to </a:t>
            </a:r>
            <a:r>
              <a:rPr lang="en-NZ" sz="2400" dirty="0"/>
              <a:t>learning both sides of the argument</a:t>
            </a:r>
          </a:p>
          <a:p>
            <a:pPr lvl="0" fontAlgn="base"/>
            <a:r>
              <a:rPr lang="en-NZ" sz="2400" dirty="0"/>
              <a:t>Studies show this is one way to gain perspective</a:t>
            </a:r>
          </a:p>
          <a:p>
            <a:endParaRPr lang="en-NZ" dirty="0"/>
          </a:p>
        </p:txBody>
      </p:sp>
      <p:pic>
        <p:nvPicPr>
          <p:cNvPr id="4" name="Picture 3" descr="Sabertooth chasing caveman Cartoon caveman running away from sabertooth. Vector illustration with simple gradients. Each in a separate layer for easy editing. cartoon caveman running stock illustrations"/>
          <p:cNvPicPr/>
          <p:nvPr/>
        </p:nvPicPr>
        <p:blipFill>
          <a:blip r:embed="rId3">
            <a:extLst>
              <a:ext uri="{28A0092B-C50C-407E-A947-70E740481C1C}">
                <a14:useLocalDpi xmlns:a14="http://schemas.microsoft.com/office/drawing/2010/main" val="0"/>
              </a:ext>
            </a:extLst>
          </a:blip>
          <a:srcRect/>
          <a:stretch>
            <a:fillRect/>
          </a:stretch>
        </p:blipFill>
        <p:spPr bwMode="auto">
          <a:xfrm>
            <a:off x="3061580" y="2944397"/>
            <a:ext cx="5224780" cy="1672590"/>
          </a:xfrm>
          <a:prstGeom prst="rect">
            <a:avLst/>
          </a:prstGeom>
          <a:noFill/>
          <a:ln>
            <a:noFill/>
          </a:ln>
        </p:spPr>
      </p:pic>
      <p:sp>
        <p:nvSpPr>
          <p:cNvPr id="5" name="Rectangle 4"/>
          <p:cNvSpPr/>
          <p:nvPr/>
        </p:nvSpPr>
        <p:spPr>
          <a:xfrm>
            <a:off x="75239" y="6021427"/>
            <a:ext cx="1843197" cy="369332"/>
          </a:xfrm>
          <a:prstGeom prst="rect">
            <a:avLst/>
          </a:prstGeom>
        </p:spPr>
        <p:txBody>
          <a:bodyPr wrap="none">
            <a:spAutoFit/>
          </a:bodyPr>
          <a:lstStyle/>
          <a:p>
            <a:r>
              <a:rPr lang="en-US" dirty="0" smtClean="0">
                <a:solidFill>
                  <a:srgbClr val="002060"/>
                </a:solidFill>
              </a:rPr>
              <a:t>Mary Hill, Partner</a:t>
            </a:r>
            <a:endParaRPr lang="en-US" dirty="0">
              <a:solidFill>
                <a:srgbClr val="002060"/>
              </a:solidFill>
            </a:endParaRPr>
          </a:p>
        </p:txBody>
      </p:sp>
    </p:spTree>
    <p:extLst>
      <p:ext uri="{BB962C8B-B14F-4D97-AF65-F5344CB8AC3E}">
        <p14:creationId xmlns:p14="http://schemas.microsoft.com/office/powerpoint/2010/main" val="88775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b="1" dirty="0" smtClean="0"/>
              <a:t/>
            </a:r>
            <a:br>
              <a:rPr lang="en-NZ" b="1" dirty="0" smtClean="0"/>
            </a:br>
            <a:r>
              <a:rPr lang="en-NZ" sz="4900" b="1" dirty="0" smtClean="0">
                <a:solidFill>
                  <a:srgbClr val="002060"/>
                </a:solidFill>
              </a:rPr>
              <a:t>Constructs </a:t>
            </a:r>
            <a:r>
              <a:rPr lang="en-NZ" dirty="0">
                <a:solidFill>
                  <a:srgbClr val="002060"/>
                </a:solidFill>
              </a:rPr>
              <a:t/>
            </a:r>
            <a:br>
              <a:rPr lang="en-NZ" dirty="0">
                <a:solidFill>
                  <a:srgbClr val="002060"/>
                </a:solidFill>
              </a:rPr>
            </a:br>
            <a:r>
              <a:rPr lang="en-NZ" sz="4900" i="1" dirty="0">
                <a:solidFill>
                  <a:srgbClr val="002060"/>
                </a:solidFill>
              </a:rPr>
              <a:t>WAIL</a:t>
            </a:r>
            <a:r>
              <a:rPr lang="en-NZ" sz="4900" dirty="0">
                <a:solidFill>
                  <a:srgbClr val="002060"/>
                </a:solidFill>
              </a:rPr>
              <a:t> principles</a:t>
            </a:r>
            <a:r>
              <a:rPr lang="en-NZ" dirty="0"/>
              <a:t/>
            </a:r>
            <a:br>
              <a:rPr lang="en-NZ" dirty="0"/>
            </a:br>
            <a:endParaRPr lang="en-NZ" dirty="0"/>
          </a:p>
        </p:txBody>
      </p:sp>
      <p:pic>
        <p:nvPicPr>
          <p:cNvPr id="4" name="Content Placeholder 3" descr="Що робити, коли закладений ніс у дитини | Медицина"/>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67250" y="1674082"/>
            <a:ext cx="2638425" cy="1574129"/>
          </a:xfrm>
          <a:prstGeom prst="rect">
            <a:avLst/>
          </a:prstGeom>
          <a:noFill/>
          <a:ln>
            <a:noFill/>
          </a:ln>
        </p:spPr>
      </p:pic>
      <p:sp>
        <p:nvSpPr>
          <p:cNvPr id="5" name="TextBox 4"/>
          <p:cNvSpPr txBox="1"/>
          <p:nvPr/>
        </p:nvSpPr>
        <p:spPr>
          <a:xfrm>
            <a:off x="996837" y="3248211"/>
            <a:ext cx="9988062" cy="2308324"/>
          </a:xfrm>
          <a:prstGeom prst="rect">
            <a:avLst/>
          </a:prstGeom>
          <a:noFill/>
        </p:spPr>
        <p:txBody>
          <a:bodyPr wrap="square" rtlCol="0">
            <a:spAutoFit/>
          </a:bodyPr>
          <a:lstStyle/>
          <a:p>
            <a:pPr marL="285750" lvl="0" indent="-285750">
              <a:buFont typeface="Arial" panose="020B0604020202020204" pitchFamily="34" charset="0"/>
              <a:buChar char="•"/>
            </a:pPr>
            <a:r>
              <a:rPr lang="en-NZ" sz="2400" dirty="0"/>
              <a:t>M</a:t>
            </a:r>
            <a:r>
              <a:rPr lang="en-NZ" sz="2400" dirty="0" smtClean="0"/>
              <a:t>ust </a:t>
            </a:r>
            <a:r>
              <a:rPr lang="en-NZ" sz="2400" dirty="0"/>
              <a:t>listen and consider </a:t>
            </a:r>
          </a:p>
          <a:p>
            <a:pPr marL="285750" lvl="0" indent="-285750">
              <a:buFont typeface="Arial" panose="020B0604020202020204" pitchFamily="34" charset="0"/>
              <a:buChar char="•"/>
            </a:pPr>
            <a:r>
              <a:rPr lang="en-NZ" sz="2400" dirty="0"/>
              <a:t>Need not agree  </a:t>
            </a:r>
          </a:p>
          <a:p>
            <a:pPr marL="285750" lvl="0" indent="-285750">
              <a:buFont typeface="Arial" panose="020B0604020202020204" pitchFamily="34" charset="0"/>
              <a:buChar char="•"/>
            </a:pPr>
            <a:r>
              <a:rPr lang="en-NZ" sz="2400" dirty="0"/>
              <a:t>Genuine not a sham</a:t>
            </a:r>
          </a:p>
          <a:p>
            <a:pPr marL="285750" lvl="0" indent="-285750">
              <a:buFont typeface="Arial" panose="020B0604020202020204" pitchFamily="34" charset="0"/>
              <a:buChar char="•"/>
            </a:pPr>
            <a:r>
              <a:rPr lang="en-NZ" sz="2400" dirty="0"/>
              <a:t>Allow sufficient time</a:t>
            </a:r>
          </a:p>
          <a:p>
            <a:pPr marL="285750" lvl="0" indent="-285750">
              <a:buFont typeface="Arial" panose="020B0604020202020204" pitchFamily="34" charset="0"/>
              <a:buChar char="•"/>
            </a:pPr>
            <a:r>
              <a:rPr lang="en-NZ" sz="2400" dirty="0"/>
              <a:t>Provide information to enable informed response</a:t>
            </a:r>
          </a:p>
          <a:p>
            <a:pPr marL="285750" indent="-285750">
              <a:buFont typeface="Arial" panose="020B0604020202020204" pitchFamily="34" charset="0"/>
              <a:buChar char="•"/>
            </a:pPr>
            <a:endParaRPr lang="en-NZ" sz="2400" dirty="0"/>
          </a:p>
        </p:txBody>
      </p:sp>
      <p:sp>
        <p:nvSpPr>
          <p:cNvPr id="6" name="Rectangle 5"/>
          <p:cNvSpPr/>
          <p:nvPr/>
        </p:nvSpPr>
        <p:spPr>
          <a:xfrm>
            <a:off x="2105025" y="5339080"/>
            <a:ext cx="8324850" cy="707886"/>
          </a:xfrm>
          <a:prstGeom prst="rect">
            <a:avLst/>
          </a:prstGeom>
        </p:spPr>
        <p:txBody>
          <a:bodyPr wrap="square">
            <a:spAutoFit/>
          </a:bodyPr>
          <a:lstStyle/>
          <a:p>
            <a:pPr marL="457200" indent="-457200" algn="ctr">
              <a:spcAft>
                <a:spcPts val="0"/>
              </a:spcAft>
              <a:tabLst>
                <a:tab pos="457200" algn="l"/>
                <a:tab pos="457200" algn="l"/>
              </a:tabLst>
            </a:pPr>
            <a:r>
              <a:rPr lang="en-NZ" sz="2000" b="1" i="1" kern="0" dirty="0">
                <a:solidFill>
                  <a:srgbClr val="002060"/>
                </a:solidFill>
                <a:latin typeface="Garamond" panose="02020404030301010803" pitchFamily="18" charset="0"/>
                <a:cs typeface="Times New Roman" panose="02020603050405020304" pitchFamily="18" charset="0"/>
              </a:rPr>
              <a:t>It’s ok to have a plan in mind but keep an open mind – be ready to change - even start afresh</a:t>
            </a:r>
            <a:endParaRPr lang="en-NZ" sz="1200" b="1" kern="0" dirty="0">
              <a:effectLst/>
              <a:latin typeface="Arial" panose="020B0604020202020204" pitchFamily="34" charset="0"/>
              <a:cs typeface="Times New Roman" panose="02020603050405020304" pitchFamily="18" charset="0"/>
            </a:endParaRPr>
          </a:p>
        </p:txBody>
      </p:sp>
      <p:sp>
        <p:nvSpPr>
          <p:cNvPr id="7" name="Rectangle 6"/>
          <p:cNvSpPr/>
          <p:nvPr/>
        </p:nvSpPr>
        <p:spPr>
          <a:xfrm>
            <a:off x="75239" y="6021427"/>
            <a:ext cx="1843197" cy="369332"/>
          </a:xfrm>
          <a:prstGeom prst="rect">
            <a:avLst/>
          </a:prstGeom>
        </p:spPr>
        <p:txBody>
          <a:bodyPr wrap="none">
            <a:spAutoFit/>
          </a:bodyPr>
          <a:lstStyle/>
          <a:p>
            <a:r>
              <a:rPr lang="en-US" dirty="0" smtClean="0">
                <a:solidFill>
                  <a:srgbClr val="002060"/>
                </a:solidFill>
              </a:rPr>
              <a:t>Mary Hill, Partner</a:t>
            </a:r>
            <a:endParaRPr lang="en-US" dirty="0">
              <a:solidFill>
                <a:srgbClr val="002060"/>
              </a:solidFill>
            </a:endParaRPr>
          </a:p>
        </p:txBody>
      </p:sp>
    </p:spTree>
    <p:extLst>
      <p:ext uri="{BB962C8B-B14F-4D97-AF65-F5344CB8AC3E}">
        <p14:creationId xmlns:p14="http://schemas.microsoft.com/office/powerpoint/2010/main" val="423972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NZ" b="1" dirty="0" smtClean="0"/>
              <a:t/>
            </a:r>
            <a:br>
              <a:rPr lang="en-NZ" b="1" dirty="0" smtClean="0"/>
            </a:br>
            <a:r>
              <a:rPr lang="en-NZ" b="1" dirty="0" smtClean="0">
                <a:solidFill>
                  <a:srgbClr val="002060"/>
                </a:solidFill>
              </a:rPr>
              <a:t>Different </a:t>
            </a:r>
            <a:r>
              <a:rPr lang="en-NZ" b="1" dirty="0">
                <a:solidFill>
                  <a:srgbClr val="002060"/>
                </a:solidFill>
              </a:rPr>
              <a:t>paradigms?</a:t>
            </a:r>
            <a:r>
              <a:rPr lang="en-NZ" dirty="0"/>
              <a:t/>
            </a:r>
            <a:br>
              <a:rPr lang="en-NZ" dirty="0"/>
            </a:br>
            <a:endParaRPr lang="en-NZ" dirty="0"/>
          </a:p>
        </p:txBody>
      </p:sp>
      <p:sp>
        <p:nvSpPr>
          <p:cNvPr id="3" name="Content Placeholder 2"/>
          <p:cNvSpPr>
            <a:spLocks noGrp="1"/>
          </p:cNvSpPr>
          <p:nvPr>
            <p:ph idx="1"/>
          </p:nvPr>
        </p:nvSpPr>
        <p:spPr/>
        <p:txBody>
          <a:bodyPr>
            <a:normAutofit/>
          </a:bodyPr>
          <a:lstStyle/>
          <a:p>
            <a:pPr marL="0" indent="0">
              <a:buNone/>
            </a:pPr>
            <a:r>
              <a:rPr lang="en-NZ" sz="2400" dirty="0" smtClean="0"/>
              <a:t>“</a:t>
            </a:r>
            <a:r>
              <a:rPr lang="en-NZ" sz="2800" b="1" dirty="0" smtClean="0"/>
              <a:t>Meeting of the minds”				   v						 Strategic approach”</a:t>
            </a:r>
            <a:endParaRPr lang="en-NZ" sz="2400" b="1" dirty="0"/>
          </a:p>
        </p:txBody>
      </p:sp>
      <p:pic>
        <p:nvPicPr>
          <p:cNvPr id="9" name="Picture 8" descr="Primary"/>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4608" y="2368734"/>
            <a:ext cx="2656083" cy="2203266"/>
          </a:xfrm>
          <a:prstGeom prst="rect">
            <a:avLst/>
          </a:prstGeom>
          <a:noFill/>
          <a:ln>
            <a:noFill/>
          </a:ln>
        </p:spPr>
      </p:pic>
      <p:pic>
        <p:nvPicPr>
          <p:cNvPr id="10" name="Picture 9" descr="Trump - see you in court"/>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1969" y="2548889"/>
            <a:ext cx="2482691" cy="1864849"/>
          </a:xfrm>
          <a:prstGeom prst="rect">
            <a:avLst/>
          </a:prstGeom>
          <a:noFill/>
          <a:ln>
            <a:noFill/>
          </a:ln>
        </p:spPr>
      </p:pic>
      <p:sp>
        <p:nvSpPr>
          <p:cNvPr id="6" name="Rectangle 5"/>
          <p:cNvSpPr/>
          <p:nvPr/>
        </p:nvSpPr>
        <p:spPr>
          <a:xfrm>
            <a:off x="75239" y="6021427"/>
            <a:ext cx="1843197" cy="369332"/>
          </a:xfrm>
          <a:prstGeom prst="rect">
            <a:avLst/>
          </a:prstGeom>
        </p:spPr>
        <p:txBody>
          <a:bodyPr wrap="none">
            <a:spAutoFit/>
          </a:bodyPr>
          <a:lstStyle/>
          <a:p>
            <a:r>
              <a:rPr lang="en-US" dirty="0" smtClean="0">
                <a:solidFill>
                  <a:srgbClr val="002060"/>
                </a:solidFill>
              </a:rPr>
              <a:t>Mary Hill, Partner</a:t>
            </a:r>
            <a:endParaRPr lang="en-US" dirty="0">
              <a:solidFill>
                <a:srgbClr val="002060"/>
              </a:solidFill>
            </a:endParaRPr>
          </a:p>
        </p:txBody>
      </p:sp>
    </p:spTree>
    <p:extLst>
      <p:ext uri="{BB962C8B-B14F-4D97-AF65-F5344CB8AC3E}">
        <p14:creationId xmlns:p14="http://schemas.microsoft.com/office/powerpoint/2010/main" val="35170562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b="1" dirty="0" smtClean="0"/>
              <a:t/>
            </a:r>
            <a:br>
              <a:rPr lang="en-NZ" b="1" dirty="0" smtClean="0"/>
            </a:br>
            <a:r>
              <a:rPr lang="en-NZ" sz="4900" b="1" dirty="0" smtClean="0">
                <a:solidFill>
                  <a:srgbClr val="002060"/>
                </a:solidFill>
              </a:rPr>
              <a:t>Meeting </a:t>
            </a:r>
            <a:r>
              <a:rPr lang="en-NZ" sz="4900" b="1" dirty="0">
                <a:solidFill>
                  <a:srgbClr val="002060"/>
                </a:solidFill>
              </a:rPr>
              <a:t>of the minds?</a:t>
            </a:r>
            <a:r>
              <a:rPr lang="en-NZ" dirty="0"/>
              <a:t/>
            </a:r>
            <a:br>
              <a:rPr lang="en-NZ" dirty="0"/>
            </a:br>
            <a:endParaRPr lang="en-NZ" dirty="0"/>
          </a:p>
        </p:txBody>
      </p:sp>
      <p:sp>
        <p:nvSpPr>
          <p:cNvPr id="3" name="Content Placeholder 2"/>
          <p:cNvSpPr>
            <a:spLocks noGrp="1"/>
          </p:cNvSpPr>
          <p:nvPr>
            <p:ph idx="1"/>
          </p:nvPr>
        </p:nvSpPr>
        <p:spPr/>
        <p:txBody>
          <a:bodyPr/>
          <a:lstStyle/>
          <a:p>
            <a:pPr lvl="0"/>
            <a:r>
              <a:rPr lang="en-NZ" dirty="0"/>
              <a:t>Māori relationships not always about people</a:t>
            </a:r>
          </a:p>
          <a:p>
            <a:pPr lvl="0"/>
            <a:r>
              <a:rPr lang="en-NZ" dirty="0"/>
              <a:t>Need to be understood not negotiated </a:t>
            </a:r>
          </a:p>
          <a:p>
            <a:pPr lvl="0"/>
            <a:r>
              <a:rPr lang="en-NZ" dirty="0"/>
              <a:t>Deep connections with land, water, </a:t>
            </a:r>
            <a:r>
              <a:rPr lang="en-NZ" dirty="0" err="1"/>
              <a:t>atua</a:t>
            </a:r>
            <a:r>
              <a:rPr lang="en-NZ" dirty="0"/>
              <a:t> </a:t>
            </a:r>
          </a:p>
          <a:p>
            <a:pPr lvl="0"/>
            <a:r>
              <a:rPr lang="en-NZ" dirty="0"/>
              <a:t>Connections often intangible</a:t>
            </a:r>
          </a:p>
          <a:p>
            <a:pPr lvl="0"/>
            <a:r>
              <a:rPr lang="en-NZ" dirty="0"/>
              <a:t>Founded on “beliefs” not evidence</a:t>
            </a:r>
          </a:p>
          <a:p>
            <a:pPr lvl="0"/>
            <a:r>
              <a:rPr lang="en-NZ" dirty="0"/>
              <a:t>Sharing of </a:t>
            </a:r>
            <a:r>
              <a:rPr lang="en-NZ" dirty="0" err="1"/>
              <a:t>matauranga</a:t>
            </a:r>
            <a:r>
              <a:rPr lang="en-NZ" dirty="0"/>
              <a:t> requires trust and time</a:t>
            </a:r>
          </a:p>
          <a:p>
            <a:pPr marL="0" indent="0">
              <a:buNone/>
            </a:pPr>
            <a:endParaRPr lang="en-NZ" dirty="0"/>
          </a:p>
        </p:txBody>
      </p:sp>
      <p:sp>
        <p:nvSpPr>
          <p:cNvPr id="4" name="Rectangle 3"/>
          <p:cNvSpPr/>
          <p:nvPr/>
        </p:nvSpPr>
        <p:spPr>
          <a:xfrm>
            <a:off x="75239" y="6021427"/>
            <a:ext cx="1843197" cy="369332"/>
          </a:xfrm>
          <a:prstGeom prst="rect">
            <a:avLst/>
          </a:prstGeom>
        </p:spPr>
        <p:txBody>
          <a:bodyPr wrap="none">
            <a:spAutoFit/>
          </a:bodyPr>
          <a:lstStyle/>
          <a:p>
            <a:r>
              <a:rPr lang="en-US" dirty="0" smtClean="0">
                <a:solidFill>
                  <a:srgbClr val="002060"/>
                </a:solidFill>
              </a:rPr>
              <a:t>Mary Hill, Partner</a:t>
            </a:r>
            <a:endParaRPr lang="en-US" dirty="0">
              <a:solidFill>
                <a:srgbClr val="002060"/>
              </a:solidFill>
            </a:endParaRPr>
          </a:p>
        </p:txBody>
      </p:sp>
    </p:spTree>
    <p:extLst>
      <p:ext uri="{BB962C8B-B14F-4D97-AF65-F5344CB8AC3E}">
        <p14:creationId xmlns:p14="http://schemas.microsoft.com/office/powerpoint/2010/main" val="426744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NZ" b="1" dirty="0" smtClean="0"/>
              <a:t/>
            </a:r>
            <a:br>
              <a:rPr lang="en-NZ" b="1" dirty="0" smtClean="0"/>
            </a:br>
            <a:r>
              <a:rPr lang="en-NZ" b="1" dirty="0" smtClean="0">
                <a:solidFill>
                  <a:srgbClr val="002060"/>
                </a:solidFill>
              </a:rPr>
              <a:t>Strategic </a:t>
            </a:r>
            <a:r>
              <a:rPr lang="en-NZ" b="1" dirty="0">
                <a:solidFill>
                  <a:srgbClr val="002060"/>
                </a:solidFill>
              </a:rPr>
              <a:t>approach</a:t>
            </a:r>
            <a:r>
              <a:rPr lang="en-NZ" dirty="0"/>
              <a:t/>
            </a:r>
            <a:br>
              <a:rPr lang="en-NZ" dirty="0"/>
            </a:br>
            <a:endParaRPr lang="en-NZ" dirty="0"/>
          </a:p>
        </p:txBody>
      </p:sp>
      <p:sp>
        <p:nvSpPr>
          <p:cNvPr id="3" name="Content Placeholder 2"/>
          <p:cNvSpPr>
            <a:spLocks noGrp="1"/>
          </p:cNvSpPr>
          <p:nvPr>
            <p:ph idx="1"/>
          </p:nvPr>
        </p:nvSpPr>
        <p:spPr/>
        <p:txBody>
          <a:bodyPr/>
          <a:lstStyle/>
          <a:p>
            <a:pPr lvl="0"/>
            <a:r>
              <a:rPr lang="en-NZ" dirty="0"/>
              <a:t>Māori may wish to exercise “principled opposition”  </a:t>
            </a:r>
          </a:p>
          <a:p>
            <a:pPr lvl="0"/>
            <a:r>
              <a:rPr lang="en-NZ" dirty="0"/>
              <a:t>Applicants (even public agencies) can call time on discussions </a:t>
            </a:r>
          </a:p>
          <a:p>
            <a:pPr lvl="0"/>
            <a:r>
              <a:rPr lang="en-NZ" dirty="0"/>
              <a:t>Courts can’t plug evidentiary gaps by requiring engagement </a:t>
            </a:r>
          </a:p>
          <a:p>
            <a:pPr lvl="0"/>
            <a:r>
              <a:rPr lang="en-NZ" dirty="0"/>
              <a:t>Courts can’t require a </a:t>
            </a:r>
            <a:r>
              <a:rPr lang="en-NZ" dirty="0" smtClean="0"/>
              <a:t>shorter </a:t>
            </a:r>
            <a:r>
              <a:rPr lang="en-NZ" dirty="0"/>
              <a:t>term </a:t>
            </a:r>
            <a:r>
              <a:rPr lang="en-NZ" dirty="0" smtClean="0"/>
              <a:t>to </a:t>
            </a:r>
            <a:r>
              <a:rPr lang="en-NZ" dirty="0"/>
              <a:t>allow for meeting of </a:t>
            </a:r>
            <a:r>
              <a:rPr lang="en-NZ" dirty="0" smtClean="0"/>
              <a:t>minds</a:t>
            </a:r>
            <a:endParaRPr lang="en-NZ" dirty="0"/>
          </a:p>
          <a:p>
            <a:pPr marL="0" indent="0">
              <a:buNone/>
            </a:pPr>
            <a:endParaRPr lang="en-NZ" dirty="0"/>
          </a:p>
        </p:txBody>
      </p:sp>
      <p:sp>
        <p:nvSpPr>
          <p:cNvPr id="4" name="Rectangle 3"/>
          <p:cNvSpPr/>
          <p:nvPr/>
        </p:nvSpPr>
        <p:spPr>
          <a:xfrm>
            <a:off x="75239" y="6021427"/>
            <a:ext cx="1843197" cy="369332"/>
          </a:xfrm>
          <a:prstGeom prst="rect">
            <a:avLst/>
          </a:prstGeom>
        </p:spPr>
        <p:txBody>
          <a:bodyPr wrap="none">
            <a:spAutoFit/>
          </a:bodyPr>
          <a:lstStyle/>
          <a:p>
            <a:r>
              <a:rPr lang="en-US" dirty="0" smtClean="0">
                <a:solidFill>
                  <a:srgbClr val="002060"/>
                </a:solidFill>
              </a:rPr>
              <a:t>Mary Hill, Partner</a:t>
            </a:r>
            <a:endParaRPr lang="en-US" dirty="0">
              <a:solidFill>
                <a:srgbClr val="002060"/>
              </a:solidFill>
            </a:endParaRPr>
          </a:p>
        </p:txBody>
      </p:sp>
    </p:spTree>
    <p:extLst>
      <p:ext uri="{BB962C8B-B14F-4D97-AF65-F5344CB8AC3E}">
        <p14:creationId xmlns:p14="http://schemas.microsoft.com/office/powerpoint/2010/main" val="380545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A2192F3597C04BA0C0138F519780FE" ma:contentTypeVersion="13" ma:contentTypeDescription="Create a new document." ma:contentTypeScope="" ma:versionID="6626a47ea5970ddc382662702567b174">
  <xsd:schema xmlns:xsd="http://www.w3.org/2001/XMLSchema" xmlns:xs="http://www.w3.org/2001/XMLSchema" xmlns:p="http://schemas.microsoft.com/office/2006/metadata/properties" xmlns:ns2="e94ba91d-6381-4586-9e29-b3470c316009" xmlns:ns3="2bba632e-557a-4981-b889-28450205db79" targetNamespace="http://schemas.microsoft.com/office/2006/metadata/properties" ma:root="true" ma:fieldsID="04aa25a79e938ebf1f4492adb55fa054" ns2:_="" ns3:_="">
    <xsd:import namespace="e94ba91d-6381-4586-9e29-b3470c316009"/>
    <xsd:import namespace="2bba632e-557a-4981-b889-28450205db7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4ba91d-6381-4586-9e29-b3470c3160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ba632e-557a-4981-b889-28450205db7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F458FB-0FCD-4408-A9E7-044BDAC3B23E}">
  <ds:schemaRefs>
    <ds:schemaRef ds:uri="http://schemas.microsoft.com/sharepoint/v3/contenttype/forms"/>
  </ds:schemaRefs>
</ds:datastoreItem>
</file>

<file path=customXml/itemProps2.xml><?xml version="1.0" encoding="utf-8"?>
<ds:datastoreItem xmlns:ds="http://schemas.openxmlformats.org/officeDocument/2006/customXml" ds:itemID="{4010983C-F585-4D51-8248-D6D406E4DCD2}">
  <ds:schemaRefs>
    <ds:schemaRef ds:uri="http://www.w3.org/XML/1998/namespace"/>
    <ds:schemaRef ds:uri="e94ba91d-6381-4586-9e29-b3470c316009"/>
    <ds:schemaRef ds:uri="2bba632e-557a-4981-b889-28450205db79"/>
    <ds:schemaRef ds:uri="http://schemas.microsoft.com/office/2006/documentManagement/types"/>
    <ds:schemaRef ds:uri="http://purl.org/dc/elements/1.1/"/>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A0218DFD-0E0A-4089-AA14-53D793BB03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4ba91d-6381-4586-9e29-b3470c316009"/>
    <ds:schemaRef ds:uri="2bba632e-557a-4981-b889-28450205db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248</TotalTime>
  <Words>2060</Words>
  <Application>Microsoft Office PowerPoint</Application>
  <PresentationFormat>Widescreen</PresentationFormat>
  <Paragraphs>235</Paragraphs>
  <Slides>25</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Garamond</vt:lpstr>
      <vt:lpstr>Times New Roman</vt:lpstr>
      <vt:lpstr>Default Theme</vt:lpstr>
      <vt:lpstr>Effective engagement with tangata whenua How to achieve mutually beneficial outcomes</vt:lpstr>
      <vt:lpstr>Overview</vt:lpstr>
      <vt:lpstr>Goal</vt:lpstr>
      <vt:lpstr>Relevance of perspective</vt:lpstr>
      <vt:lpstr> Some psychology </vt:lpstr>
      <vt:lpstr> Constructs  WAIL principles </vt:lpstr>
      <vt:lpstr> Different paradigms? </vt:lpstr>
      <vt:lpstr> Meeting of the minds? </vt:lpstr>
      <vt:lpstr> Strategic approach </vt:lpstr>
      <vt:lpstr> A better way? </vt:lpstr>
      <vt:lpstr>PowerPoint Presentation</vt:lpstr>
      <vt:lpstr>PowerPoint Presentation</vt:lpstr>
      <vt:lpstr> Key barriers to effective engagement </vt:lpstr>
      <vt:lpstr> Tricks of the trade  </vt:lpstr>
      <vt:lpstr>Effective engagement: A tangata whenua perspective</vt:lpstr>
      <vt:lpstr>Part 2: Engagement Tikanga</vt:lpstr>
      <vt:lpstr>Part 2: Engagement Tikanga</vt:lpstr>
      <vt:lpstr>Part 2: Engagement Tikanga</vt:lpstr>
      <vt:lpstr>Part 2: Engagement Tikanga</vt:lpstr>
      <vt:lpstr>Part 2: Engagement Tikanga</vt:lpstr>
      <vt:lpstr>Case study – What not to do</vt:lpstr>
      <vt:lpstr>Case study – What not to do</vt:lpstr>
      <vt:lpstr>Case study – How to do it right</vt:lpstr>
      <vt:lpstr>Case study – How to do it right</vt:lpstr>
      <vt:lpstr>Patai??</vt:lpstr>
    </vt:vector>
  </TitlesOfParts>
  <Company>Devcich&amp;Co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 George</dc:creator>
  <cp:lastModifiedBy>Kellie Cunningham</cp:lastModifiedBy>
  <cp:revision>37</cp:revision>
  <cp:lastPrinted>2023-07-24T23:15:18Z</cp:lastPrinted>
  <dcterms:created xsi:type="dcterms:W3CDTF">2017-03-19T21:28:41Z</dcterms:created>
  <dcterms:modified xsi:type="dcterms:W3CDTF">2023-07-24T23:57:00Z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0x010100E3A2192F3597C04BA0C0138F519780FE</vt:lpwstr>
  </property>
</Properties>
</file>