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nva Sans 1" panose="020B0604020202020204" charset="0"/>
      <p:regular r:id="rId16"/>
    </p:embeddedFont>
    <p:embeddedFont>
      <p:font typeface="Open Sans Bold" panose="020B0604020202020204" charset="0"/>
      <p:regular r:id="rId17"/>
    </p:embeddedFont>
    <p:embeddedFont>
      <p:font typeface="Open Sans Extra Bold" panose="020B0604020202020204" charset="0"/>
      <p:regular r:id="rId18"/>
    </p:embeddedFont>
    <p:embeddedFont>
      <p:font typeface="Open Sans Light" panose="020B0306030504020204" pitchFamily="34" charset="0"/>
      <p:regular r:id="rId19"/>
      <p:italic r:id="rId20"/>
    </p:embeddedFont>
    <p:embeddedFont>
      <p:font typeface="Open Sans Light Bold" panose="020B0604020202020204" charset="0"/>
      <p:regular r:id="rId21"/>
    </p:embeddedFont>
    <p:embeddedFont>
      <p:font typeface="Open Sauce 1" panose="020B0604020202020204" charset="0"/>
      <p:regular r:id="rId22"/>
    </p:embeddedFont>
    <p:embeddedFont>
      <p:font typeface="Open Sauce 1 Bold" panose="020B0604020202020204" charset="0"/>
      <p:regular r:id="rId23"/>
    </p:embeddedFont>
    <p:embeddedFont>
      <p:font typeface="Open Sauce 2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18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755828" y="-1477739"/>
            <a:ext cx="9899828" cy="12344400"/>
            <a:chOff x="0" y="0"/>
            <a:chExt cx="2607362" cy="325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7362" cy="3251200"/>
            </a:xfrm>
            <a:custGeom>
              <a:avLst/>
              <a:gdLst/>
              <a:ahLst/>
              <a:cxnLst/>
              <a:rect l="l" t="t" r="r" b="b"/>
              <a:pathLst>
                <a:path w="2607362" h="3251200">
                  <a:moveTo>
                    <a:pt x="0" y="0"/>
                  </a:moveTo>
                  <a:lnTo>
                    <a:pt x="2607362" y="0"/>
                  </a:lnTo>
                  <a:lnTo>
                    <a:pt x="2607362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1D3557">
                <a:alpha val="34902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7125384" cy="1677136"/>
          </a:xfrm>
          <a:custGeom>
            <a:avLst/>
            <a:gdLst/>
            <a:ahLst/>
            <a:cxnLst/>
            <a:rect l="l" t="t" r="r" b="b"/>
            <a:pathLst>
              <a:path w="7125384" h="1677136">
                <a:moveTo>
                  <a:pt x="0" y="0"/>
                </a:moveTo>
                <a:lnTo>
                  <a:pt x="7125384" y="0"/>
                </a:lnTo>
                <a:lnTo>
                  <a:pt x="7125384" y="1677136"/>
                </a:lnTo>
                <a:lnTo>
                  <a:pt x="0" y="1677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TextBox 7"/>
          <p:cNvSpPr txBox="1"/>
          <p:nvPr/>
        </p:nvSpPr>
        <p:spPr>
          <a:xfrm>
            <a:off x="1028700" y="3487785"/>
            <a:ext cx="8520135" cy="406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2"/>
              </a:lnSpc>
            </a:pPr>
            <a:r>
              <a:rPr lang="en-US" sz="7100" dirty="0">
                <a:solidFill>
                  <a:srgbClr val="FFFFFF"/>
                </a:solidFill>
                <a:latin typeface="Open Sans Light Bold"/>
              </a:rPr>
              <a:t>Making ADR work for you – A Guide for In-house Counsel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813812"/>
            <a:ext cx="727992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 1"/>
              </a:rPr>
              <a:t>Presented by Nicole Smith and Malcolm Wallace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470523" cy="8229600"/>
            <a:chOff x="0" y="0"/>
            <a:chExt cx="812800" cy="406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06121"/>
            </a:xfrm>
            <a:custGeom>
              <a:avLst/>
              <a:gdLst/>
              <a:ahLst/>
              <a:cxnLst/>
              <a:rect l="l" t="t" r="r" b="b"/>
              <a:pathLst>
                <a:path w="812800" h="406121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279121"/>
                  </a:lnTo>
                  <a:cubicBezTo>
                    <a:pt x="812800" y="349261"/>
                    <a:pt x="755940" y="406121"/>
                    <a:pt x="685800" y="406121"/>
                  </a:cubicBezTo>
                  <a:lnTo>
                    <a:pt x="127000" y="406121"/>
                  </a:lnTo>
                  <a:cubicBezTo>
                    <a:pt x="93318" y="406121"/>
                    <a:pt x="61015" y="392740"/>
                    <a:pt x="37197" y="368923"/>
                  </a:cubicBezTo>
                  <a:cubicBezTo>
                    <a:pt x="13380" y="345106"/>
                    <a:pt x="0" y="312803"/>
                    <a:pt x="0" y="279121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solidFill>
              <a:srgbClr val="457B9D">
                <a:alpha val="75686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59692" y="3667442"/>
            <a:ext cx="6906065" cy="357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uce 1 Bold"/>
              </a:rPr>
              <a:t>Nicole Smith</a:t>
            </a:r>
          </a:p>
          <a:p>
            <a:pPr algn="just">
              <a:lnSpc>
                <a:spcPts val="5039"/>
              </a:lnSpc>
            </a:pPr>
            <a:endParaRPr lang="en-US" sz="3999">
              <a:solidFill>
                <a:srgbClr val="FFFFFF"/>
              </a:solidFill>
              <a:latin typeface="Open Sauce 1 Bold"/>
            </a:endParaRP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Email: nicole@nicolesmith.co.nz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Mobile:  021 175 9014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Website: www.nicolesmith.co.nz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Open Sauce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79463" y="3667442"/>
            <a:ext cx="8119760" cy="301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uce 1 Bold"/>
              </a:rPr>
              <a:t>Malcolm Wallace</a:t>
            </a:r>
          </a:p>
          <a:p>
            <a:pPr algn="just">
              <a:lnSpc>
                <a:spcPts val="5039"/>
              </a:lnSpc>
            </a:pPr>
            <a:endParaRPr lang="en-US" sz="3999">
              <a:solidFill>
                <a:srgbClr val="FFFFFF"/>
              </a:solidFill>
              <a:latin typeface="Open Sauce 1 Bold"/>
            </a:endParaRP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Email: wallace@freedomchambers.co.nz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Mobile: 027 260 3431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Open Sauce 1"/>
              </a:rPr>
              <a:t>Website: www.malcolmwallace.co.nz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6306" y="8157629"/>
            <a:ext cx="37353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 1"/>
              </a:rPr>
              <a:t>www.aminz.org.nz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287463"/>
            <a:ext cx="16470523" cy="141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FFFFFF"/>
                </a:solidFill>
                <a:latin typeface="Open Sans Light Bold"/>
              </a:rPr>
              <a:t>Contact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628" b="123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663703">
            <a:off x="9115668" y="-2172946"/>
            <a:ext cx="13659012" cy="13752816"/>
            <a:chOff x="0" y="0"/>
            <a:chExt cx="812800" cy="818382"/>
          </a:xfrm>
        </p:grpSpPr>
        <p:sp>
          <p:nvSpPr>
            <p:cNvPr id="4" name="Freeform 4"/>
            <p:cNvSpPr/>
            <p:nvPr/>
          </p:nvSpPr>
          <p:spPr>
            <a:xfrm>
              <a:off x="-965" y="0"/>
              <a:ext cx="814730" cy="818382"/>
            </a:xfrm>
            <a:custGeom>
              <a:avLst/>
              <a:gdLst/>
              <a:ahLst/>
              <a:cxnLst/>
              <a:rect l="l" t="t" r="r" b="b"/>
              <a:pathLst>
                <a:path w="814730" h="818382">
                  <a:moveTo>
                    <a:pt x="407365" y="0"/>
                  </a:moveTo>
                  <a:cubicBezTo>
                    <a:pt x="632641" y="1007"/>
                    <a:pt x="814730" y="183913"/>
                    <a:pt x="814730" y="409191"/>
                  </a:cubicBezTo>
                  <a:cubicBezTo>
                    <a:pt x="814730" y="634469"/>
                    <a:pt x="632641" y="817374"/>
                    <a:pt x="407365" y="818382"/>
                  </a:cubicBezTo>
                  <a:cubicBezTo>
                    <a:pt x="182089" y="817374"/>
                    <a:pt x="0" y="634469"/>
                    <a:pt x="0" y="409191"/>
                  </a:cubicBezTo>
                  <a:cubicBezTo>
                    <a:pt x="0" y="183913"/>
                    <a:pt x="182089" y="1007"/>
                    <a:pt x="407365" y="0"/>
                  </a:cubicBezTo>
                  <a:close/>
                </a:path>
              </a:pathLst>
            </a:custGeom>
            <a:solidFill>
              <a:srgbClr val="457B9D">
                <a:alpha val="72941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447345" y="2212846"/>
            <a:ext cx="8351100" cy="590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8"/>
              </a:lnSpc>
            </a:pPr>
            <a:r>
              <a:rPr lang="en-US" sz="6900">
                <a:solidFill>
                  <a:srgbClr val="FFFFFF"/>
                </a:solidFill>
                <a:latin typeface="Open Sans Light Bold"/>
              </a:rPr>
              <a:t>AMINZ </a:t>
            </a:r>
          </a:p>
          <a:p>
            <a:pPr>
              <a:lnSpc>
                <a:spcPts val="7728"/>
              </a:lnSpc>
            </a:pPr>
            <a:r>
              <a:rPr lang="en-US" sz="6900">
                <a:solidFill>
                  <a:srgbClr val="FFFFFF"/>
                </a:solidFill>
                <a:latin typeface="Open Sans Light Bold"/>
              </a:rPr>
              <a:t>New Zealand’s lead organisation for dispute resolution professionals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986649" y="3224932"/>
            <a:ext cx="7508168" cy="7508168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9051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23118" y="1095375"/>
            <a:ext cx="16436182" cy="394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Light Bold"/>
              </a:rPr>
              <a:t>Dispute resolution options: From peace pipes to freezing injunctions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732150"/>
            <a:ext cx="6572151" cy="20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Negotiation</a:t>
            </a:r>
          </a:p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Mediation</a:t>
            </a:r>
          </a:p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Expert Determination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77888" y="5732150"/>
            <a:ext cx="4208760" cy="20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Adjudication</a:t>
            </a:r>
          </a:p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Arbitration</a:t>
            </a:r>
          </a:p>
          <a:p>
            <a:pPr marL="863588" lvl="1" indent="-431794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Court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79" b="124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833836"/>
            <a:ext cx="8477899" cy="4686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2"/>
              </a:lnSpc>
            </a:pPr>
            <a:r>
              <a:rPr lang="en-US" sz="8252">
                <a:solidFill>
                  <a:srgbClr val="FFFFFF"/>
                </a:solidFill>
                <a:latin typeface="Open Sans Light Bold"/>
              </a:rPr>
              <a:t>The benefits and advantages of adopting an ADR process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91997" y="410946"/>
            <a:ext cx="9091845" cy="8847354"/>
            <a:chOff x="0" y="0"/>
            <a:chExt cx="12122460" cy="11796472"/>
          </a:xfrm>
        </p:grpSpPr>
        <p:sp>
          <p:nvSpPr>
            <p:cNvPr id="5" name="Freeform 5"/>
            <p:cNvSpPr/>
            <p:nvPr/>
          </p:nvSpPr>
          <p:spPr>
            <a:xfrm rot="4446860">
              <a:off x="1053784" y="6040985"/>
              <a:ext cx="1337968" cy="610448"/>
            </a:xfrm>
            <a:custGeom>
              <a:avLst/>
              <a:gdLst/>
              <a:ahLst/>
              <a:cxnLst/>
              <a:rect l="l" t="t" r="r" b="b"/>
              <a:pathLst>
                <a:path w="1337968" h="610448">
                  <a:moveTo>
                    <a:pt x="0" y="0"/>
                  </a:moveTo>
                  <a:lnTo>
                    <a:pt x="1337967" y="0"/>
                  </a:lnTo>
                  <a:lnTo>
                    <a:pt x="1337967" y="610448"/>
                  </a:lnTo>
                  <a:lnTo>
                    <a:pt x="0" y="610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Z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750658" y="0"/>
              <a:ext cx="3287426" cy="328742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57B9D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4930634" y="1365702"/>
              <a:ext cx="2927476" cy="517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1"/>
                </a:lnSpc>
              </a:pPr>
              <a:r>
                <a:rPr lang="en-US" sz="2401">
                  <a:solidFill>
                    <a:srgbClr val="FFFFFF"/>
                  </a:solidFill>
                  <a:latin typeface="Canva Sans 1"/>
                </a:rPr>
                <a:t>Confidentiality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918736"/>
              <a:ext cx="3445535" cy="344553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57B9D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3243" tIns="53243" rIns="53243" bIns="5324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73700" y="3332904"/>
              <a:ext cx="1298136" cy="560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3"/>
                </a:lnSpc>
              </a:pPr>
              <a:r>
                <a:rPr lang="en-US" sz="2516">
                  <a:solidFill>
                    <a:srgbClr val="FFFFFF"/>
                  </a:solidFill>
                  <a:latin typeface="Canva Sans 1"/>
                </a:rPr>
                <a:t>Speed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336105" y="7238751"/>
              <a:ext cx="3525535" cy="352553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57B9D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479" tIns="54479" rIns="54479" bIns="5447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613392" y="8687081"/>
              <a:ext cx="970962" cy="57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5"/>
                </a:lnSpc>
              </a:pPr>
              <a:r>
                <a:rPr lang="en-US" sz="2575">
                  <a:solidFill>
                    <a:srgbClr val="FFFFFF"/>
                  </a:solidFill>
                  <a:latin typeface="Canva Sans 1"/>
                </a:rPr>
                <a:t>Cost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5853273" y="8358866"/>
              <a:ext cx="3437607" cy="343760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57B9D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3121" tIns="53121" rIns="53121" bIns="5312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830027" y="9769648"/>
              <a:ext cx="1484099" cy="558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5"/>
                </a:lnSpc>
              </a:pPr>
              <a:r>
                <a:rPr lang="en-US" sz="2511">
                  <a:solidFill>
                    <a:srgbClr val="FFFFFF"/>
                  </a:solidFill>
                  <a:latin typeface="Canva Sans 1"/>
                </a:rPr>
                <a:t>Quality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735257" y="3641503"/>
              <a:ext cx="3387203" cy="3387203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57B9D"/>
              </a:solidFill>
            </p:spPr>
            <p:txBody>
              <a:bodyPr/>
              <a:lstStyle/>
              <a:p>
                <a:endParaRPr lang="en-NZ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2342" tIns="52342" rIns="52342" bIns="5234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9112898" y="4804899"/>
              <a:ext cx="2631922" cy="1110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FFFFFF"/>
                  </a:solidFill>
                  <a:latin typeface="Canva Sans 1"/>
                </a:rPr>
                <a:t>Preserving </a:t>
              </a:r>
            </a:p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FFFFFF"/>
                  </a:solidFill>
                  <a:latin typeface="Canva Sans 1"/>
                </a:rPr>
                <a:t>relationships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1428071">
              <a:off x="4059843" y="9410171"/>
              <a:ext cx="1589318" cy="725126"/>
            </a:xfrm>
            <a:custGeom>
              <a:avLst/>
              <a:gdLst/>
              <a:ahLst/>
              <a:cxnLst/>
              <a:rect l="l" t="t" r="r" b="b"/>
              <a:pathLst>
                <a:path w="1589318" h="725126">
                  <a:moveTo>
                    <a:pt x="0" y="0"/>
                  </a:moveTo>
                  <a:lnTo>
                    <a:pt x="1589317" y="0"/>
                  </a:lnTo>
                  <a:lnTo>
                    <a:pt x="1589317" y="725126"/>
                  </a:lnTo>
                  <a:lnTo>
                    <a:pt x="0" y="725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7" name="Freeform 27"/>
            <p:cNvSpPr/>
            <p:nvPr/>
          </p:nvSpPr>
          <p:spPr>
            <a:xfrm rot="-1557705">
              <a:off x="8115590" y="7335944"/>
              <a:ext cx="1568623" cy="715684"/>
            </a:xfrm>
            <a:custGeom>
              <a:avLst/>
              <a:gdLst/>
              <a:ahLst/>
              <a:cxnLst/>
              <a:rect l="l" t="t" r="r" b="b"/>
              <a:pathLst>
                <a:path w="1568623" h="715684">
                  <a:moveTo>
                    <a:pt x="0" y="0"/>
                  </a:moveTo>
                  <a:lnTo>
                    <a:pt x="1568623" y="0"/>
                  </a:lnTo>
                  <a:lnTo>
                    <a:pt x="1568623" y="715684"/>
                  </a:lnTo>
                  <a:lnTo>
                    <a:pt x="0" y="715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8" name="Freeform 28"/>
            <p:cNvSpPr/>
            <p:nvPr/>
          </p:nvSpPr>
          <p:spPr>
            <a:xfrm rot="-7493492">
              <a:off x="8105243" y="2632726"/>
              <a:ext cx="1589318" cy="725126"/>
            </a:xfrm>
            <a:custGeom>
              <a:avLst/>
              <a:gdLst/>
              <a:ahLst/>
              <a:cxnLst/>
              <a:rect l="l" t="t" r="r" b="b"/>
              <a:pathLst>
                <a:path w="1589318" h="725126">
                  <a:moveTo>
                    <a:pt x="0" y="0"/>
                  </a:moveTo>
                  <a:lnTo>
                    <a:pt x="1589318" y="0"/>
                  </a:lnTo>
                  <a:lnTo>
                    <a:pt x="1589318" y="725127"/>
                  </a:lnTo>
                  <a:lnTo>
                    <a:pt x="0" y="725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9" name="Freeform 29"/>
            <p:cNvSpPr/>
            <p:nvPr/>
          </p:nvSpPr>
          <p:spPr>
            <a:xfrm rot="8204142">
              <a:off x="2776551" y="1613512"/>
              <a:ext cx="1337968" cy="610448"/>
            </a:xfrm>
            <a:custGeom>
              <a:avLst/>
              <a:gdLst/>
              <a:ahLst/>
              <a:cxnLst/>
              <a:rect l="l" t="t" r="r" b="b"/>
              <a:pathLst>
                <a:path w="1337968" h="610448">
                  <a:moveTo>
                    <a:pt x="0" y="0"/>
                  </a:moveTo>
                  <a:lnTo>
                    <a:pt x="1337968" y="0"/>
                  </a:lnTo>
                  <a:lnTo>
                    <a:pt x="1337968" y="610447"/>
                  </a:lnTo>
                  <a:lnTo>
                    <a:pt x="0" y="610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798" b="37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663703">
            <a:off x="-2747193" y="-5639553"/>
            <a:ext cx="15391097" cy="15496795"/>
            <a:chOff x="0" y="0"/>
            <a:chExt cx="812800" cy="818382"/>
          </a:xfrm>
        </p:grpSpPr>
        <p:sp>
          <p:nvSpPr>
            <p:cNvPr id="4" name="Freeform 4"/>
            <p:cNvSpPr/>
            <p:nvPr/>
          </p:nvSpPr>
          <p:spPr>
            <a:xfrm>
              <a:off x="-965" y="0"/>
              <a:ext cx="814730" cy="818382"/>
            </a:xfrm>
            <a:custGeom>
              <a:avLst/>
              <a:gdLst/>
              <a:ahLst/>
              <a:cxnLst/>
              <a:rect l="l" t="t" r="r" b="b"/>
              <a:pathLst>
                <a:path w="814730" h="818382">
                  <a:moveTo>
                    <a:pt x="407365" y="0"/>
                  </a:moveTo>
                  <a:cubicBezTo>
                    <a:pt x="632641" y="1007"/>
                    <a:pt x="814730" y="183913"/>
                    <a:pt x="814730" y="409191"/>
                  </a:cubicBezTo>
                  <a:cubicBezTo>
                    <a:pt x="814730" y="634469"/>
                    <a:pt x="632641" y="817374"/>
                    <a:pt x="407365" y="818382"/>
                  </a:cubicBezTo>
                  <a:cubicBezTo>
                    <a:pt x="182089" y="817374"/>
                    <a:pt x="0" y="634469"/>
                    <a:pt x="0" y="409191"/>
                  </a:cubicBezTo>
                  <a:cubicBezTo>
                    <a:pt x="0" y="183913"/>
                    <a:pt x="182089" y="1007"/>
                    <a:pt x="407365" y="0"/>
                  </a:cubicBezTo>
                  <a:close/>
                </a:path>
              </a:pathLst>
            </a:custGeom>
            <a:solidFill>
              <a:srgbClr val="457B9D">
                <a:alpha val="72941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9261098" cy="10287000"/>
            <a:chOff x="0" y="0"/>
            <a:chExt cx="5072882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2882" cy="2709333"/>
            </a:xfrm>
            <a:custGeom>
              <a:avLst/>
              <a:gdLst/>
              <a:ahLst/>
              <a:cxnLst/>
              <a:rect l="l" t="t" r="r" b="b"/>
              <a:pathLst>
                <a:path w="5072882" h="2709333">
                  <a:moveTo>
                    <a:pt x="0" y="0"/>
                  </a:moveTo>
                  <a:lnTo>
                    <a:pt x="5072882" y="0"/>
                  </a:lnTo>
                  <a:lnTo>
                    <a:pt x="50728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3557">
                <a:alpha val="23922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95375"/>
            <a:ext cx="10727308" cy="341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60"/>
              </a:lnSpc>
            </a:pPr>
            <a:r>
              <a:rPr lang="en-US" sz="8000">
                <a:solidFill>
                  <a:srgbClr val="FFFFFF"/>
                </a:solidFill>
                <a:latin typeface="Open Sans Bold"/>
              </a:rPr>
              <a:t>Lifting the lid – </a:t>
            </a:r>
          </a:p>
          <a:p>
            <a:pPr algn="just">
              <a:lnSpc>
                <a:spcPts val="8960"/>
              </a:lnSpc>
            </a:pPr>
            <a:r>
              <a:rPr lang="en-US" sz="8000">
                <a:solidFill>
                  <a:srgbClr val="FFFFFF"/>
                </a:solidFill>
                <a:latin typeface="Open Sans Bold"/>
              </a:rPr>
              <a:t>how to get the most out of an Arbitration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625927"/>
            <a:ext cx="8115300" cy="409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endParaRPr dirty="0"/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uce 2 Bold"/>
              </a:rPr>
              <a:t>Appointment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uce 2 Bold"/>
              </a:rPr>
              <a:t>Planning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uce 2 Bold"/>
              </a:rPr>
              <a:t>Documents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uce 2 Bold"/>
              </a:rPr>
              <a:t>Pleadings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uce 2 Bold"/>
              </a:rPr>
              <a:t>Hearings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663703">
            <a:off x="7124436" y="-4623430"/>
            <a:ext cx="14071046" cy="15318636"/>
            <a:chOff x="0" y="0"/>
            <a:chExt cx="751731" cy="818382"/>
          </a:xfrm>
        </p:grpSpPr>
        <p:sp>
          <p:nvSpPr>
            <p:cNvPr id="4" name="Freeform 4"/>
            <p:cNvSpPr/>
            <p:nvPr/>
          </p:nvSpPr>
          <p:spPr>
            <a:xfrm>
              <a:off x="-31500" y="0"/>
              <a:ext cx="814730" cy="818382"/>
            </a:xfrm>
            <a:custGeom>
              <a:avLst/>
              <a:gdLst/>
              <a:ahLst/>
              <a:cxnLst/>
              <a:rect l="l" t="t" r="r" b="b"/>
              <a:pathLst>
                <a:path w="814730" h="818382">
                  <a:moveTo>
                    <a:pt x="407365" y="0"/>
                  </a:moveTo>
                  <a:cubicBezTo>
                    <a:pt x="632641" y="1007"/>
                    <a:pt x="814730" y="183913"/>
                    <a:pt x="814730" y="409191"/>
                  </a:cubicBezTo>
                  <a:cubicBezTo>
                    <a:pt x="814730" y="634469"/>
                    <a:pt x="632641" y="817374"/>
                    <a:pt x="407365" y="818382"/>
                  </a:cubicBezTo>
                  <a:cubicBezTo>
                    <a:pt x="182090" y="817374"/>
                    <a:pt x="0" y="634469"/>
                    <a:pt x="0" y="409191"/>
                  </a:cubicBezTo>
                  <a:cubicBezTo>
                    <a:pt x="0" y="183913"/>
                    <a:pt x="182090" y="1007"/>
                    <a:pt x="407365" y="0"/>
                  </a:cubicBezTo>
                  <a:close/>
                </a:path>
              </a:pathLst>
            </a:custGeom>
            <a:solidFill>
              <a:srgbClr val="457B9D">
                <a:alpha val="65882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64742" y="1095375"/>
            <a:ext cx="9794558" cy="394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Bold"/>
              </a:rPr>
              <a:t>Key aspects of mediation success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1374" y="5454534"/>
            <a:ext cx="8115300" cy="410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Preparation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Personnel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Attitude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Authority to settle</a:t>
            </a:r>
          </a:p>
          <a:p>
            <a:pPr marL="863596" lvl="1" indent="-431798" algn="just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Open Sans Extra Bold"/>
              </a:rPr>
              <a:t>Documenting settlement</a:t>
            </a:r>
          </a:p>
          <a:p>
            <a:pPr algn="just">
              <a:lnSpc>
                <a:spcPts val="4759"/>
              </a:lnSpc>
            </a:pPr>
            <a:endParaRPr lang="en-US" sz="3999" dirty="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663703">
            <a:off x="-2743426" y="-5644096"/>
            <a:ext cx="15434244" cy="15540239"/>
            <a:chOff x="0" y="0"/>
            <a:chExt cx="812800" cy="818382"/>
          </a:xfrm>
        </p:grpSpPr>
        <p:sp>
          <p:nvSpPr>
            <p:cNvPr id="4" name="Freeform 4"/>
            <p:cNvSpPr/>
            <p:nvPr/>
          </p:nvSpPr>
          <p:spPr>
            <a:xfrm>
              <a:off x="-965" y="0"/>
              <a:ext cx="814730" cy="818382"/>
            </a:xfrm>
            <a:custGeom>
              <a:avLst/>
              <a:gdLst/>
              <a:ahLst/>
              <a:cxnLst/>
              <a:rect l="l" t="t" r="r" b="b"/>
              <a:pathLst>
                <a:path w="814730" h="818382">
                  <a:moveTo>
                    <a:pt x="407365" y="0"/>
                  </a:moveTo>
                  <a:cubicBezTo>
                    <a:pt x="632641" y="1007"/>
                    <a:pt x="814730" y="183913"/>
                    <a:pt x="814730" y="409191"/>
                  </a:cubicBezTo>
                  <a:cubicBezTo>
                    <a:pt x="814730" y="634469"/>
                    <a:pt x="632641" y="817374"/>
                    <a:pt x="407365" y="818382"/>
                  </a:cubicBezTo>
                  <a:cubicBezTo>
                    <a:pt x="182089" y="817374"/>
                    <a:pt x="0" y="634469"/>
                    <a:pt x="0" y="409191"/>
                  </a:cubicBezTo>
                  <a:cubicBezTo>
                    <a:pt x="0" y="183913"/>
                    <a:pt x="182089" y="1007"/>
                    <a:pt x="407365" y="0"/>
                  </a:cubicBezTo>
                  <a:close/>
                </a:path>
              </a:pathLst>
            </a:custGeom>
            <a:solidFill>
              <a:srgbClr val="457B9D">
                <a:alpha val="87843"/>
              </a:srgbClr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095375"/>
            <a:ext cx="7830269" cy="6406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17"/>
              </a:lnSpc>
            </a:pPr>
            <a:r>
              <a:rPr lang="en-US" sz="9033">
                <a:solidFill>
                  <a:srgbClr val="FFFFFF"/>
                </a:solidFill>
                <a:latin typeface="Open Sans Bold"/>
              </a:rPr>
              <a:t>Should you draft your own dispute resolution clause?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7000"/>
          </a:blip>
          <a:srcRect l="4666" r="4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475459" cy="10390739"/>
            <a:chOff x="0" y="0"/>
            <a:chExt cx="2495594" cy="2736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95594" cy="2736656"/>
            </a:xfrm>
            <a:custGeom>
              <a:avLst/>
              <a:gdLst/>
              <a:ahLst/>
              <a:cxnLst/>
              <a:rect l="l" t="t" r="r" b="b"/>
              <a:pathLst>
                <a:path w="2495594" h="2736656">
                  <a:moveTo>
                    <a:pt x="0" y="0"/>
                  </a:moveTo>
                  <a:lnTo>
                    <a:pt x="2495594" y="0"/>
                  </a:lnTo>
                  <a:lnTo>
                    <a:pt x="2495594" y="2736656"/>
                  </a:lnTo>
                  <a:lnTo>
                    <a:pt x="0" y="2736656"/>
                  </a:lnTo>
                  <a:close/>
                </a:path>
              </a:pathLst>
            </a:custGeom>
            <a:solidFill>
              <a:srgbClr val="1D3557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477385"/>
            <a:ext cx="8115300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Model Dispute Resolution Clauses (including reference to mediation):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ADLS/REINZ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ADLS Commercial Lease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104900"/>
            <a:ext cx="9153791" cy="256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</a:pPr>
            <a:r>
              <a:rPr lang="en-US" sz="9000">
                <a:solidFill>
                  <a:srgbClr val="FFFFFF"/>
                </a:solidFill>
                <a:latin typeface="Open Sans Bold"/>
              </a:rPr>
              <a:t>Industry Templates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66" r="46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17049" y="2909040"/>
            <a:ext cx="18839478" cy="10390739"/>
            <a:chOff x="0" y="0"/>
            <a:chExt cx="4961838" cy="2736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1838" cy="2736656"/>
            </a:xfrm>
            <a:custGeom>
              <a:avLst/>
              <a:gdLst/>
              <a:ahLst/>
              <a:cxnLst/>
              <a:rect l="l" t="t" r="r" b="b"/>
              <a:pathLst>
                <a:path w="4961838" h="2736656">
                  <a:moveTo>
                    <a:pt x="0" y="0"/>
                  </a:moveTo>
                  <a:lnTo>
                    <a:pt x="4961838" y="0"/>
                  </a:lnTo>
                  <a:lnTo>
                    <a:pt x="4961838" y="2736656"/>
                  </a:lnTo>
                  <a:lnTo>
                    <a:pt x="0" y="2736656"/>
                  </a:lnTo>
                  <a:close/>
                </a:path>
              </a:pathLst>
            </a:custGeom>
            <a:solidFill>
              <a:srgbClr val="1D3557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87390" y="3506471"/>
            <a:ext cx="16010452" cy="678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2"/>
              </a:lnSpc>
            </a:pPr>
            <a:r>
              <a:rPr lang="en-US" sz="2466">
                <a:solidFill>
                  <a:srgbClr val="FFFFFF"/>
                </a:solidFill>
                <a:latin typeface="Open Sans Light Bold"/>
              </a:rPr>
              <a:t>Model Arbitration Clauses:</a:t>
            </a:r>
            <a:r>
              <a:rPr lang="en-US" sz="2466">
                <a:solidFill>
                  <a:srgbClr val="FFFFFF"/>
                </a:solidFill>
                <a:latin typeface="Open Sans Light"/>
              </a:rPr>
              <a:t> </a:t>
            </a:r>
          </a:p>
          <a:p>
            <a:pPr algn="just">
              <a:lnSpc>
                <a:spcPts val="3452"/>
              </a:lnSpc>
            </a:pPr>
            <a:r>
              <a:rPr lang="en-US" sz="2466">
                <a:solidFill>
                  <a:srgbClr val="FFFFFF"/>
                </a:solidFill>
                <a:latin typeface="Open Sans Light"/>
              </a:rPr>
              <a:t>www.aminz.org – Arbitration clause for arbitrations under the AMINZ Rules:</a:t>
            </a:r>
          </a:p>
          <a:p>
            <a:pPr algn="just">
              <a:lnSpc>
                <a:spcPts val="3452"/>
              </a:lnSpc>
            </a:pPr>
            <a:endParaRPr lang="en-US" sz="2466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3452"/>
              </a:lnSpc>
            </a:pPr>
            <a:r>
              <a:rPr lang="en-US" sz="2466">
                <a:solidFill>
                  <a:srgbClr val="FFFFFF"/>
                </a:solidFill>
                <a:latin typeface="Open Sans Light"/>
              </a:rPr>
              <a:t>The parties agree that any dispute or disagreement arising out of or in connection with this agreement will be settled by arbitration by [a sole arbitrator] in accordance with the AMINZ Arbitration Rules current at the time the arbitration is commenced. The place of arbitration will be [Auckland] and the law applicable to any issues in relation to the agreement to arbitrate, the arbitral proceedings [and the matters in dispute] will be [New Zealand law]</a:t>
            </a:r>
          </a:p>
          <a:p>
            <a:pPr algn="just">
              <a:lnSpc>
                <a:spcPts val="3176"/>
              </a:lnSpc>
            </a:pPr>
            <a:endParaRPr lang="en-US" sz="2466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3452"/>
              </a:lnSpc>
            </a:pPr>
            <a:r>
              <a:rPr lang="en-US" sz="2466">
                <a:solidFill>
                  <a:srgbClr val="FFFFFF"/>
                </a:solidFill>
                <a:latin typeface="Open Sans Light Bold"/>
              </a:rPr>
              <a:t>Ad hoc clause for arbitrations under the Arbitration Act 1996:</a:t>
            </a:r>
          </a:p>
          <a:p>
            <a:pPr algn="just">
              <a:lnSpc>
                <a:spcPts val="3452"/>
              </a:lnSpc>
            </a:pPr>
            <a:r>
              <a:rPr lang="en-US" sz="2466">
                <a:solidFill>
                  <a:srgbClr val="FFFFFF"/>
                </a:solidFill>
                <a:latin typeface="Open Sans Light"/>
              </a:rPr>
              <a:t>The parties agree that any dispute or disagreement arising out of or in connection with this agreement will be settled by arbitration by [a sole arbitrator]. The place of arbitration will be [Auckland] and the law applicable to any issues in relation to the agreement to arbitrate, the arbitral proceedings [and the matters in dispute] will be [New Zealand law].</a:t>
            </a:r>
          </a:p>
          <a:p>
            <a:pPr algn="just">
              <a:lnSpc>
                <a:spcPts val="3176"/>
              </a:lnSpc>
            </a:pPr>
            <a:endParaRPr lang="en-US" sz="2466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3176"/>
              </a:lnSpc>
            </a:pPr>
            <a:endParaRPr lang="en-US" sz="2466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104900"/>
            <a:ext cx="9153791" cy="129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</a:pPr>
            <a:r>
              <a:rPr lang="en-US" sz="9000">
                <a:solidFill>
                  <a:srgbClr val="FFFFFF"/>
                </a:solidFill>
                <a:latin typeface="Open Sans Bold"/>
              </a:rPr>
              <a:t>Clauses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360</Words>
  <Application>Microsoft Office PowerPoint</Application>
  <PresentationFormat>Custom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Open Sans Light Bold</vt:lpstr>
      <vt:lpstr>Open Sauce 1</vt:lpstr>
      <vt:lpstr>Arial</vt:lpstr>
      <vt:lpstr>Open Sans Extra Bold</vt:lpstr>
      <vt:lpstr>Open Sans Bold</vt:lpstr>
      <vt:lpstr>Open Sauce 2 Bold</vt:lpstr>
      <vt:lpstr>Canva Sans 1</vt:lpstr>
      <vt:lpstr>Open Sauce 1 Bold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Modern Reforestation Program Presentation </dc:title>
  <cp:lastModifiedBy>Rachael Douglas</cp:lastModifiedBy>
  <cp:revision>2</cp:revision>
  <dcterms:created xsi:type="dcterms:W3CDTF">2006-08-16T00:00:00Z</dcterms:created>
  <dcterms:modified xsi:type="dcterms:W3CDTF">2023-07-20T03:47:55Z</dcterms:modified>
  <dc:identifier>DAFkVFcVafA</dc:identifier>
</cp:coreProperties>
</file>