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75" r:id="rId6"/>
    <p:sldId id="277" r:id="rId7"/>
    <p:sldId id="265" r:id="rId8"/>
    <p:sldId id="266" r:id="rId9"/>
    <p:sldId id="269" r:id="rId10"/>
    <p:sldId id="270" r:id="rId11"/>
    <p:sldId id="272" r:id="rId12"/>
    <p:sldId id="273" r:id="rId13"/>
    <p:sldId id="274" r:id="rId14"/>
    <p:sldId id="276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0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54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5D43FF-7C17-4ABE-82A0-99A76D0A34BC}" type="datetimeFigureOut">
              <a:rPr lang="en-NZ" smtClean="0"/>
              <a:t>1/05/2025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DD0D7E-86F3-4820-8671-DEBA0A9410F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829238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DD0D7E-86F3-4820-8671-DEBA0A9410FB}" type="slidenum">
              <a:rPr lang="en-NZ" smtClean="0"/>
              <a:t>1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698308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4AE5E-31E8-CC96-DABF-F46C7ED03C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D517B0-3F2D-6B01-D82A-7E466816A4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C860F3-A3D3-DE03-FB25-C553A8E51A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06D37-2B1C-47C5-A463-29A4FB47D972}" type="datetimeFigureOut">
              <a:rPr lang="en-NZ" smtClean="0"/>
              <a:t>1/05/2025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EA9ABE-9597-29F6-C398-B1C39997C5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808EB6-8196-8423-95F7-F3E17E7871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A1476-71DA-425F-856A-22778B46EB3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77574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1D0FAB-9F18-43D6-B834-999EF843F3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CD3C45-0A58-217E-FD34-5B62139525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F838F2-ADB1-F9EC-D22A-BCFD7122DD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06D37-2B1C-47C5-A463-29A4FB47D972}" type="datetimeFigureOut">
              <a:rPr lang="en-NZ" smtClean="0"/>
              <a:t>1/05/2025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263A4C-C61A-AE97-CA38-5B56E60CC7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A19FDF-A05F-9C99-67E8-85D05AC55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A1476-71DA-425F-856A-22778B46EB3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687695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EA33511-9CFC-0ECD-D80C-8DC9845022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55F121-E9D9-5E0C-3B7D-7ABF7CB03B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3A1E33-D85F-35FF-A089-478C1D293F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06D37-2B1C-47C5-A463-29A4FB47D972}" type="datetimeFigureOut">
              <a:rPr lang="en-NZ" smtClean="0"/>
              <a:t>1/05/2025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48EDFF-B8D9-5353-C9A3-108490DA3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A7D823-5450-EEE0-7ED1-94BA79BDA4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A1476-71DA-425F-856A-22778B46EB3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458857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BB3809-D451-9BE6-43A2-BA8A762E74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C6A8DA-A7E8-8217-BE1F-E740DD7BF9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084B9A-99A4-082A-4F73-C8BD81E01B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06D37-2B1C-47C5-A463-29A4FB47D972}" type="datetimeFigureOut">
              <a:rPr lang="en-NZ" smtClean="0"/>
              <a:t>1/05/2025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30FDB0-BBD1-6D07-B5C0-A58F6D58FC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843423-5326-F2F7-721A-64F598BEF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A1476-71DA-425F-856A-22778B46EB3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19620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EFC1B5-DC64-3335-D486-2E2D61F838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A6F19F-1D57-7A05-5A6E-96933D701F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CE5036-2D22-FBBA-9DAB-39852A86D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06D37-2B1C-47C5-A463-29A4FB47D972}" type="datetimeFigureOut">
              <a:rPr lang="en-NZ" smtClean="0"/>
              <a:t>1/05/2025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0047F1-EE8B-C8E2-5A6C-CB977FAA8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087E9A-F725-1D33-79AC-70FF661D9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A1476-71DA-425F-856A-22778B46EB3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32888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F96CD6-6B6D-ECB2-9F22-E3072DE012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7F32DB-585C-4680-8E77-3377A71882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053865-8EDB-C9AF-E715-E3A1293554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8702DF-ED7E-69E9-EBBE-BFAF2DA37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06D37-2B1C-47C5-A463-29A4FB47D972}" type="datetimeFigureOut">
              <a:rPr lang="en-NZ" smtClean="0"/>
              <a:t>1/05/2025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D3261C-6621-E81E-B202-4A491FFE2C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853DFE-16AE-5DD8-4991-3E95CF4FEF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A1476-71DA-425F-856A-22778B46EB3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9338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DAD553-6AC6-BD2D-BBA9-1B2F88F00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935942-8909-DDC4-AF80-0C109E336F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0DF89A-6FC4-301C-1D43-90CFA06B21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94E8960-FBFD-B434-52DE-231C137FB3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073E8A9-1835-C363-AB85-77D4D611FB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7FA9720-B925-EB53-D52B-1D9F4C195C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06D37-2B1C-47C5-A463-29A4FB47D972}" type="datetimeFigureOut">
              <a:rPr lang="en-NZ" smtClean="0"/>
              <a:t>1/05/2025</a:t>
            </a:fld>
            <a:endParaRPr lang="en-N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6266400-989A-5401-7FAB-ECE5B7239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62A1AED-C181-95A2-3477-95BD361513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A1476-71DA-425F-856A-22778B46EB3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151850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C3FCF4-16A0-A4E8-64BD-B827B5C6F3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B7AB863-29CF-D027-5CEE-CE4BF87C4B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06D37-2B1C-47C5-A463-29A4FB47D972}" type="datetimeFigureOut">
              <a:rPr lang="en-NZ" smtClean="0"/>
              <a:t>1/05/2025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9A22AF-1EC6-37BD-C6EF-CBC1D9A46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3E9C19D-D266-D256-3191-9C9DB23A6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A1476-71DA-425F-856A-22778B46EB3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26237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DD93A7-F296-C58B-9FDF-9E97A337F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06D37-2B1C-47C5-A463-29A4FB47D972}" type="datetimeFigureOut">
              <a:rPr lang="en-NZ" smtClean="0"/>
              <a:t>1/05/2025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FB51F62-68AF-1298-FCE5-641C273FB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537D44-DA01-1438-A2D7-6E126CE9C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A1476-71DA-425F-856A-22778B46EB3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920436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DA4FA9-EB6E-A8DD-C13F-2231E75532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F46081-E177-60AF-FF12-30B1A0227A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7CA99C-8884-8F4D-7EA1-63F91A6A12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2CEEA1-BE1F-58DE-AF0D-7E4B91CC9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06D37-2B1C-47C5-A463-29A4FB47D972}" type="datetimeFigureOut">
              <a:rPr lang="en-NZ" smtClean="0"/>
              <a:t>1/05/2025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B90A42-4015-7066-1317-EC13416B41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94D3B8-E827-67FD-078F-FC9E64EBE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A1476-71DA-425F-856A-22778B46EB3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908624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EDEBD4-1946-D2C2-D2DA-3C72E1F49F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51D6D4D-FDCC-D7E9-1B1A-BE29EEE9DE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FC3305-C767-D311-353A-6E07A333B9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D55795-247F-C7E0-6ED0-D5E2103987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06D37-2B1C-47C5-A463-29A4FB47D972}" type="datetimeFigureOut">
              <a:rPr lang="en-NZ" smtClean="0"/>
              <a:t>1/05/2025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605ADF-8CB8-C71F-D000-45421C9B3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E23B84-5B63-C57A-1491-9F1150E94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A1476-71DA-425F-856A-22778B46EB3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60191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C76A4CE-53AF-16DC-3B27-8A52BB33AE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F837C2-E193-91EB-FCCA-B2A8043D4B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17997A-AA23-65D0-E29D-4DF59E5782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D706D37-2B1C-47C5-A463-29A4FB47D972}" type="datetimeFigureOut">
              <a:rPr lang="en-NZ" smtClean="0"/>
              <a:t>1/05/2025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EDF9C4-60E0-42C4-2BFE-17F807B2F6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AF3630-D0FA-63DC-B76D-AEFE4828E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EEA1476-71DA-425F-856A-22778B46EB3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50661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EEDAC1-6B83-CB40-0EF4-DE936980146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NZ" dirty="0"/>
              <a:t>How Not to Earn a Commissioner!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5AF301-16AD-8754-31E2-EA18AFBDF44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NZ" dirty="0"/>
          </a:p>
          <a:p>
            <a:r>
              <a:rPr lang="en-NZ" dirty="0"/>
              <a:t>Hon Anne Tolley</a:t>
            </a:r>
          </a:p>
          <a:p>
            <a:endParaRPr lang="en-NZ" dirty="0"/>
          </a:p>
          <a:p>
            <a:endParaRPr lang="en-NZ" dirty="0"/>
          </a:p>
          <a:p>
            <a:endParaRPr lang="en-NZ" dirty="0"/>
          </a:p>
          <a:p>
            <a:endParaRPr lang="en-NZ" dirty="0"/>
          </a:p>
          <a:p>
            <a:endParaRPr lang="en-NZ" dirty="0"/>
          </a:p>
          <a:p>
            <a:endParaRPr lang="en-NZ" dirty="0"/>
          </a:p>
          <a:p>
            <a:endParaRPr lang="en-NZ" dirty="0"/>
          </a:p>
          <a:p>
            <a:endParaRPr lang="en-NZ" dirty="0"/>
          </a:p>
          <a:p>
            <a:endParaRPr lang="en-NZ" dirty="0"/>
          </a:p>
          <a:p>
            <a:endParaRPr lang="en-NZ" dirty="0"/>
          </a:p>
          <a:p>
            <a:endParaRPr lang="en-NZ" dirty="0"/>
          </a:p>
          <a:p>
            <a:endParaRPr lang="en-NZ" dirty="0"/>
          </a:p>
          <a:p>
            <a:endParaRPr lang="en-NZ" dirty="0"/>
          </a:p>
          <a:p>
            <a:endParaRPr lang="en-NZ" dirty="0"/>
          </a:p>
          <a:p>
            <a:endParaRPr lang="en-NZ" dirty="0"/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6806304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A77C08-CB70-6884-153D-53886D128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			RECOMMENDATION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1C8BE0-974B-30DB-EAEB-82151EB3BC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NZ" dirty="0"/>
          </a:p>
          <a:p>
            <a:pPr marL="0" indent="0">
              <a:buNone/>
            </a:pPr>
            <a:r>
              <a:rPr lang="en-NZ" dirty="0"/>
              <a:t>  Ask Minister of Local Government to appoint;</a:t>
            </a:r>
          </a:p>
          <a:p>
            <a:pPr marL="0" indent="0">
              <a:buNone/>
            </a:pPr>
            <a:r>
              <a:rPr lang="en-NZ" dirty="0"/>
              <a:t>	- Crown Manager to assist with city development &amp; </a:t>
            </a:r>
          </a:p>
          <a:p>
            <a:pPr marL="0" indent="0">
              <a:buNone/>
            </a:pPr>
            <a:r>
              <a:rPr lang="en-NZ" dirty="0"/>
              <a:t>	   growth plan </a:t>
            </a:r>
            <a:r>
              <a:rPr lang="en-NZ" dirty="0" err="1"/>
              <a:t>ie</a:t>
            </a:r>
            <a:r>
              <a:rPr lang="en-NZ" dirty="0"/>
              <a:t> 2021-31 Long Term Plan</a:t>
            </a:r>
          </a:p>
          <a:p>
            <a:pPr marL="0" indent="0">
              <a:buNone/>
            </a:pPr>
            <a:r>
              <a:rPr lang="en-NZ" dirty="0"/>
              <a:t>	- Crown Observer to assist with behavioural issues</a:t>
            </a:r>
          </a:p>
        </p:txBody>
      </p:sp>
    </p:spTree>
    <p:extLst>
      <p:ext uri="{BB962C8B-B14F-4D97-AF65-F5344CB8AC3E}">
        <p14:creationId xmlns:p14="http://schemas.microsoft.com/office/powerpoint/2010/main" val="23008810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7C4617-E3C2-EF62-1FC5-AA7FD29943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				     FINALE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5DB5C0-A0DF-66D1-1743-3247D77CFA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lain" startAt="2020"/>
            </a:pPr>
            <a:r>
              <a:rPr lang="en-NZ" dirty="0"/>
              <a:t> November 20 – Extra-ordinary Council meeting</a:t>
            </a:r>
          </a:p>
          <a:p>
            <a:pPr marL="0" indent="0">
              <a:buNone/>
            </a:pPr>
            <a:r>
              <a:rPr lang="en-NZ" dirty="0"/>
              <a:t>		- tears, accusations in chaotic meeting</a:t>
            </a:r>
          </a:p>
          <a:p>
            <a:pPr marL="0" indent="0">
              <a:buNone/>
            </a:pPr>
            <a:r>
              <a:rPr lang="en-NZ" dirty="0"/>
              <a:t>		- action plan adopted as per recommendations</a:t>
            </a:r>
          </a:p>
          <a:p>
            <a:pPr marL="0" indent="0">
              <a:buNone/>
            </a:pPr>
            <a:r>
              <a:rPr lang="en-NZ" dirty="0"/>
              <a:t>		- majority vote to send report to Minister &amp; DIA</a:t>
            </a:r>
          </a:p>
          <a:p>
            <a:pPr marL="0" indent="0">
              <a:buNone/>
            </a:pPr>
            <a:r>
              <a:rPr lang="en-NZ" dirty="0"/>
              <a:t>		- majority vote to request Minister appoint Crown 			   Manager &amp; Crown Observer</a:t>
            </a:r>
          </a:p>
          <a:p>
            <a:pPr marL="0" indent="0">
              <a:buNone/>
            </a:pPr>
            <a:r>
              <a:rPr lang="en-NZ" dirty="0"/>
              <a:t>		- Mayor resigns! Calls for a Commission</a:t>
            </a:r>
          </a:p>
        </p:txBody>
      </p:sp>
    </p:spTree>
    <p:extLst>
      <p:ext uri="{BB962C8B-B14F-4D97-AF65-F5344CB8AC3E}">
        <p14:creationId xmlns:p14="http://schemas.microsoft.com/office/powerpoint/2010/main" val="33376433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664704-5175-D764-D95B-38A79A11D5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				   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F7ADC4-91DC-CA29-B83C-B34477FBB3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NZ" dirty="0"/>
              <a:t>  2020 Early December – Minister advises Council re appointment of 			a Commission</a:t>
            </a:r>
          </a:p>
          <a:p>
            <a:pPr marL="0" indent="0">
              <a:buNone/>
            </a:pPr>
            <a:endParaRPr lang="en-NZ" dirty="0"/>
          </a:p>
          <a:p>
            <a:pPr marL="0" indent="0">
              <a:buNone/>
            </a:pPr>
            <a:r>
              <a:rPr lang="en-NZ" dirty="0"/>
              <a:t>  2020  December 18 – Minister announces a Commission for </a:t>
            </a:r>
          </a:p>
          <a:p>
            <a:pPr marL="0" indent="0">
              <a:buNone/>
            </a:pPr>
            <a:r>
              <a:rPr lang="en-NZ" dirty="0"/>
              <a:t>			Tauranga City Council</a:t>
            </a:r>
          </a:p>
          <a:p>
            <a:pPr marL="0" indent="0">
              <a:buNone/>
            </a:pPr>
            <a:r>
              <a:rPr lang="en-NZ"/>
              <a:t>  </a:t>
            </a:r>
          </a:p>
          <a:p>
            <a:pPr marL="0" indent="0">
              <a:buNone/>
            </a:pPr>
            <a:r>
              <a:rPr lang="en-NZ"/>
              <a:t>2021 </a:t>
            </a:r>
            <a:r>
              <a:rPr lang="en-NZ" dirty="0"/>
              <a:t>February 21 – Commissioners (4) take up role at TCC</a:t>
            </a:r>
          </a:p>
        </p:txBody>
      </p:sp>
    </p:spTree>
    <p:extLst>
      <p:ext uri="{BB962C8B-B14F-4D97-AF65-F5344CB8AC3E}">
        <p14:creationId xmlns:p14="http://schemas.microsoft.com/office/powerpoint/2010/main" val="1724847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4FE4A2-C396-DF3C-D8D1-89D6E8AE69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        	RATEPAYER CONSEQUENCES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15F793-DE23-5212-A0ED-BE56F8AC4E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NZ" dirty="0"/>
              <a:t>	Infrastructure deficit – transport &amp; housing</a:t>
            </a:r>
          </a:p>
          <a:p>
            <a:pPr marL="0" indent="0">
              <a:buNone/>
            </a:pPr>
            <a:r>
              <a:rPr lang="en-NZ" dirty="0"/>
              <a:t>	Minimal investment in community facilities</a:t>
            </a:r>
          </a:p>
          <a:p>
            <a:pPr marL="0" indent="0">
              <a:buNone/>
            </a:pPr>
            <a:r>
              <a:rPr lang="en-NZ" dirty="0"/>
              <a:t>	Growth happening despite planning</a:t>
            </a:r>
          </a:p>
          <a:p>
            <a:pPr marL="0" indent="0">
              <a:buNone/>
            </a:pPr>
            <a:r>
              <a:rPr lang="en-NZ" dirty="0"/>
              <a:t>	CBD dead &amp; deserted</a:t>
            </a:r>
          </a:p>
          <a:p>
            <a:pPr marL="0" indent="0">
              <a:buNone/>
            </a:pPr>
            <a:r>
              <a:rPr lang="en-NZ" dirty="0"/>
              <a:t>	No Rating structure </a:t>
            </a:r>
          </a:p>
          <a:p>
            <a:pPr marL="0" indent="0">
              <a:buNone/>
            </a:pPr>
            <a:r>
              <a:rPr lang="en-NZ" dirty="0"/>
              <a:t>	No admin centre for Council since 2014</a:t>
            </a:r>
          </a:p>
          <a:p>
            <a:pPr marL="0" indent="0">
              <a:buNone/>
            </a:pPr>
            <a:r>
              <a:rPr lang="en-NZ" dirty="0"/>
              <a:t>	Roading maintenance seriously deferred</a:t>
            </a:r>
          </a:p>
          <a:p>
            <a:pPr marL="0" indent="0">
              <a:buNone/>
            </a:pPr>
            <a:r>
              <a:rPr lang="en-NZ" dirty="0"/>
              <a:t>	Fractured relationships with iwi/hapu, regional partners</a:t>
            </a:r>
          </a:p>
          <a:p>
            <a:pPr marL="0" indent="0">
              <a:buNone/>
            </a:pPr>
            <a:r>
              <a:rPr lang="en-NZ" dirty="0"/>
              <a:t>	Little business confidence to invest</a:t>
            </a:r>
          </a:p>
        </p:txBody>
      </p:sp>
    </p:spTree>
    <p:extLst>
      <p:ext uri="{BB962C8B-B14F-4D97-AF65-F5344CB8AC3E}">
        <p14:creationId xmlns:p14="http://schemas.microsoft.com/office/powerpoint/2010/main" val="42624602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19FE36-BBAC-932E-7FCB-E7E90BB3CF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			TRANSITIONS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CD0A4D-6ECA-C2D0-89C1-0CF333C117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NZ" dirty="0"/>
              <a:t>Rodney District Council  	- single Commissioner</a:t>
            </a:r>
          </a:p>
          <a:p>
            <a:pPr marL="0" indent="0">
              <a:buNone/>
            </a:pPr>
            <a:r>
              <a:rPr lang="en-NZ" dirty="0"/>
              <a:t>					- extended term to 2004 elections</a:t>
            </a:r>
          </a:p>
          <a:p>
            <a:pPr marL="0" indent="0">
              <a:buNone/>
            </a:pPr>
            <a:r>
              <a:rPr lang="en-NZ" dirty="0"/>
              <a:t>ECAN					- 2012 legislation to continue</a:t>
            </a:r>
          </a:p>
          <a:p>
            <a:pPr marL="0" indent="0">
              <a:buNone/>
            </a:pPr>
            <a:r>
              <a:rPr lang="en-NZ" dirty="0"/>
              <a:t>					- 2015 legislation for mixed-model</a:t>
            </a:r>
          </a:p>
          <a:p>
            <a:pPr marL="0" indent="0">
              <a:buNone/>
            </a:pPr>
            <a:r>
              <a:rPr lang="en-NZ" dirty="0"/>
              <a:t>Kaipara District Council		- 2015 extended to 2016 elections</a:t>
            </a:r>
          </a:p>
          <a:p>
            <a:pPr marL="0" indent="0">
              <a:buNone/>
            </a:pPr>
            <a:r>
              <a:rPr lang="en-NZ" dirty="0"/>
              <a:t>					- 2016 Crown Manager for 3 years</a:t>
            </a:r>
          </a:p>
          <a:p>
            <a:pPr marL="0" indent="0">
              <a:buNone/>
            </a:pPr>
            <a:r>
              <a:rPr lang="en-NZ" dirty="0"/>
              <a:t>					- Crown Observer  for 1 year</a:t>
            </a:r>
          </a:p>
          <a:p>
            <a:pPr marL="0" indent="0">
              <a:buNone/>
            </a:pPr>
            <a:r>
              <a:rPr lang="en-NZ" dirty="0"/>
              <a:t>Tauranga City Council 		- </a:t>
            </a:r>
            <a:r>
              <a:rPr lang="en-NZ"/>
              <a:t>extended term to July 2024</a:t>
            </a:r>
            <a:endParaRPr lang="en-NZ" dirty="0"/>
          </a:p>
          <a:p>
            <a:pPr marL="3657600" lvl="8" indent="0">
              <a:buNone/>
            </a:pP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035762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DFFF67-626D-CF22-86D7-DD3CD7FAF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                                    4 in 30 Years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ADA575-C108-0D3F-ED62-DF1DE56739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N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en-NZ" dirty="0">
                <a:latin typeface="Arial" panose="020B0604020202020204" pitchFamily="34" charset="0"/>
                <a:cs typeface="Arial" panose="020B0604020202020204" pitchFamily="34" charset="0"/>
              </a:rPr>
              <a:t> 2000		Minister of Local Government appoints Commission to 			Rodney District Council</a:t>
            </a:r>
          </a:p>
          <a:p>
            <a:pPr marL="0" indent="0">
              <a:buNone/>
            </a:pPr>
            <a:r>
              <a:rPr lang="en-NZ" dirty="0">
                <a:latin typeface="Arial" panose="020B0604020202020204" pitchFamily="34" charset="0"/>
                <a:cs typeface="Arial" panose="020B0604020202020204" pitchFamily="34" charset="0"/>
              </a:rPr>
              <a:t>  2010	Act Of Parliament from Ministry of Environment &amp; </a:t>
            </a:r>
          </a:p>
          <a:p>
            <a:pPr marL="0" indent="0">
              <a:buNone/>
            </a:pPr>
            <a:r>
              <a:rPr lang="en-NZ" dirty="0">
                <a:latin typeface="Arial" panose="020B0604020202020204" pitchFamily="34" charset="0"/>
                <a:cs typeface="Arial" panose="020B0604020202020204" pitchFamily="34" charset="0"/>
              </a:rPr>
              <a:t>		DIA establish Commission for Environment Canterbury</a:t>
            </a:r>
          </a:p>
          <a:p>
            <a:pPr marL="0" indent="0">
              <a:buNone/>
            </a:pPr>
            <a:r>
              <a:rPr lang="en-NZ" dirty="0">
                <a:latin typeface="Arial" panose="020B0604020202020204" pitchFamily="34" charset="0"/>
                <a:cs typeface="Arial" panose="020B0604020202020204" pitchFamily="34" charset="0"/>
              </a:rPr>
              <a:t>  2012	Minister of Local Government appoints Commission </a:t>
            </a:r>
          </a:p>
          <a:p>
            <a:pPr marL="0" indent="0">
              <a:buNone/>
            </a:pPr>
            <a:r>
              <a:rPr lang="en-NZ" dirty="0">
                <a:latin typeface="Arial" panose="020B0604020202020204" pitchFamily="34" charset="0"/>
                <a:cs typeface="Arial" panose="020B0604020202020204" pitchFamily="34" charset="0"/>
              </a:rPr>
              <a:t>		to Kaipara District Council</a:t>
            </a:r>
          </a:p>
          <a:p>
            <a:pPr marL="0" indent="0">
              <a:buNone/>
            </a:pPr>
            <a:r>
              <a:rPr lang="en-NZ" dirty="0">
                <a:latin typeface="Arial" panose="020B0604020202020204" pitchFamily="34" charset="0"/>
                <a:cs typeface="Arial" panose="020B0604020202020204" pitchFamily="34" charset="0"/>
              </a:rPr>
              <a:t>  2021	Minister of Local Government appoints Commission </a:t>
            </a:r>
          </a:p>
          <a:p>
            <a:pPr marL="0" indent="0">
              <a:buNone/>
            </a:pPr>
            <a:r>
              <a:rPr lang="en-NZ" dirty="0">
                <a:latin typeface="Arial" panose="020B0604020202020204" pitchFamily="34" charset="0"/>
                <a:cs typeface="Arial" panose="020B0604020202020204" pitchFamily="34" charset="0"/>
              </a:rPr>
              <a:t>		to Tauranga City Council</a:t>
            </a:r>
          </a:p>
          <a:p>
            <a:pPr marL="0" indent="0">
              <a:buNone/>
            </a:pPr>
            <a:endParaRPr lang="en-N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13764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C4C6B5-D00D-EB4F-1B59-5E5DCD9499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            LOCAL GOVERNMENT ACT 2002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D8C8ED-ED82-2242-B390-76059B9147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NZ" dirty="0"/>
          </a:p>
          <a:p>
            <a:r>
              <a:rPr lang="en-NZ" dirty="0"/>
              <a:t>Part 10, 258F</a:t>
            </a:r>
          </a:p>
          <a:p>
            <a:r>
              <a:rPr lang="en-NZ" dirty="0">
                <a:latin typeface="Arial" panose="020B0604020202020204" pitchFamily="34" charset="0"/>
                <a:cs typeface="Arial" panose="020B0604020202020204" pitchFamily="34" charset="0"/>
              </a:rPr>
              <a:t>If 	a) the Minister believes on reasonable grounds, that</a:t>
            </a:r>
          </a:p>
          <a:p>
            <a:pPr marL="914400" lvl="2" indent="0">
              <a:buNone/>
            </a:pPr>
            <a:r>
              <a:rPr lang="en-NZ" dirty="0"/>
              <a:t>        </a:t>
            </a:r>
            <a:r>
              <a:rPr lang="en-NZ" dirty="0" err="1"/>
              <a:t>i</a:t>
            </a:r>
            <a:r>
              <a:rPr lang="en-NZ" dirty="0"/>
              <a:t>) A significant problem relating to the Local Authority </a:t>
            </a:r>
          </a:p>
          <a:p>
            <a:pPr lvl="3"/>
            <a:r>
              <a:rPr lang="en-NZ" dirty="0"/>
              <a:t>A) is impairing, or likely to impair, the good local government or safety of the people within the Local Authority’s district or region, or</a:t>
            </a:r>
          </a:p>
          <a:p>
            <a:pPr lvl="3"/>
            <a:r>
              <a:rPr lang="en-NZ" dirty="0"/>
              <a:t>B) is endangering, or likely to endanger the public health or safety of the people within the local authority’s district or region, and</a:t>
            </a:r>
          </a:p>
          <a:p>
            <a:pPr marL="1371600" lvl="3" indent="0">
              <a:buNone/>
            </a:pPr>
            <a:endParaRPr lang="en-NZ" dirty="0"/>
          </a:p>
          <a:p>
            <a:pPr marL="1371600" lvl="3" indent="0">
              <a:buNone/>
            </a:pPr>
            <a:r>
              <a:rPr lang="en-NZ" dirty="0"/>
              <a:t>ii) The local authority is unable or unwilling to effectively address the problem, and </a:t>
            </a:r>
          </a:p>
          <a:p>
            <a:pPr lvl="3"/>
            <a:endParaRPr lang="en-NZ" dirty="0"/>
          </a:p>
          <a:p>
            <a:pPr marL="1371600" lvl="3" indent="0">
              <a:buNone/>
            </a:pPr>
            <a:r>
              <a:rPr lang="en-NZ" dirty="0"/>
              <a:t>iii) The problem is such that appointing a Crown Review Team, a Crown Observer, or a Crown Manager to the </a:t>
            </a:r>
            <a:r>
              <a:rPr lang="en-NZ" dirty="0" err="1"/>
              <a:t>aocal</a:t>
            </a:r>
            <a:r>
              <a:rPr lang="en-NZ" dirty="0"/>
              <a:t> Authority is unlikely to prevent the consequences described in </a:t>
            </a:r>
            <a:r>
              <a:rPr lang="en-NZ" dirty="0" err="1"/>
              <a:t>subpara</a:t>
            </a:r>
            <a:r>
              <a:rPr lang="en-NZ" dirty="0"/>
              <a:t> </a:t>
            </a:r>
            <a:r>
              <a:rPr lang="en-NZ" dirty="0" err="1"/>
              <a:t>i</a:t>
            </a:r>
            <a:r>
              <a:rPr lang="en-NZ" dirty="0"/>
              <a:t>), or</a:t>
            </a:r>
          </a:p>
        </p:txBody>
      </p:sp>
    </p:spTree>
    <p:extLst>
      <p:ext uri="{BB962C8B-B14F-4D97-AF65-F5344CB8AC3E}">
        <p14:creationId xmlns:p14="http://schemas.microsoft.com/office/powerpoint/2010/main" val="9263899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376226-5DF9-43C9-D63D-2CCFD3D2DB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NZ" dirty="0"/>
              <a:t>LOCAL GOVERNMENT ACT 2002 –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05BFCD-D1EC-B827-5B42-BB6D9E684F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endParaRPr lang="en-NZ" dirty="0"/>
          </a:p>
          <a:p>
            <a:pPr lvl="2"/>
            <a:endParaRPr lang="en-NZ" dirty="0"/>
          </a:p>
          <a:p>
            <a:pPr marL="1371600" lvl="2" indent="-457200">
              <a:buAutoNum type="alphaLcParenR" startAt="2"/>
            </a:pPr>
            <a:r>
              <a:rPr lang="en-NZ" dirty="0"/>
              <a:t>the local authority refuses or is unable to comply with a direction of a Crown</a:t>
            </a:r>
          </a:p>
          <a:p>
            <a:pPr marL="914400" lvl="2" indent="0">
              <a:buNone/>
            </a:pPr>
            <a:r>
              <a:rPr lang="en-NZ" dirty="0"/>
              <a:t>         Manager under Section 258 D (4). Or</a:t>
            </a:r>
          </a:p>
          <a:p>
            <a:pPr marL="1371600" lvl="2" indent="-457200">
              <a:buAutoNum type="alphaLcParenR" startAt="3"/>
            </a:pPr>
            <a:endParaRPr lang="en-NZ" dirty="0"/>
          </a:p>
          <a:p>
            <a:pPr marL="1371600" lvl="2" indent="-457200">
              <a:buAutoNum type="alphaLcParenR" startAt="3"/>
            </a:pPr>
            <a:r>
              <a:rPr lang="en-NZ" dirty="0"/>
              <a:t>the Minister believes, on reasonable grounds, that a significant problem relating to</a:t>
            </a:r>
          </a:p>
          <a:p>
            <a:pPr marL="914400" lvl="2" indent="0">
              <a:buNone/>
            </a:pPr>
            <a:r>
              <a:rPr lang="en-NZ" dirty="0"/>
              <a:t>         the local authority exists and a Ministerial body currently or previously appointed</a:t>
            </a:r>
          </a:p>
          <a:p>
            <a:pPr marL="914400" lvl="2" indent="0">
              <a:buNone/>
            </a:pPr>
            <a:r>
              <a:rPr lang="en-NZ" dirty="0"/>
              <a:t>         to the local authority has recommended the appointment, or</a:t>
            </a:r>
          </a:p>
          <a:p>
            <a:pPr marL="914400" lvl="2" indent="0">
              <a:buNone/>
            </a:pPr>
            <a:endParaRPr lang="en-NZ" dirty="0"/>
          </a:p>
          <a:p>
            <a:pPr marL="914400" lvl="2" indent="0">
              <a:buNone/>
            </a:pPr>
            <a:r>
              <a:rPr lang="en-NZ" dirty="0"/>
              <a:t>d)     the Minister has received a written request from the local authority to do so</a:t>
            </a:r>
          </a:p>
        </p:txBody>
      </p:sp>
    </p:spTree>
    <p:extLst>
      <p:ext uri="{BB962C8B-B14F-4D97-AF65-F5344CB8AC3E}">
        <p14:creationId xmlns:p14="http://schemas.microsoft.com/office/powerpoint/2010/main" val="8436936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74A7DB-30EC-CDF6-307A-E8DE004E73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				  PROBLEM?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40FC26-B21B-7ED8-EC43-C5131F39BE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NZ" dirty="0"/>
          </a:p>
          <a:p>
            <a:pPr marL="0" indent="0">
              <a:buNone/>
            </a:pPr>
            <a:r>
              <a:rPr lang="en-NZ" dirty="0"/>
              <a:t>			Clear Interpretation in Act</a:t>
            </a:r>
          </a:p>
          <a:p>
            <a:pPr marL="0" indent="0">
              <a:buNone/>
            </a:pPr>
            <a:endParaRPr lang="en-NZ" dirty="0"/>
          </a:p>
          <a:p>
            <a:pPr marL="0" indent="0">
              <a:buNone/>
            </a:pPr>
            <a:r>
              <a:rPr lang="en-NZ" dirty="0"/>
              <a:t>	-  matter relating to governance or management detracting 		    from purpose</a:t>
            </a:r>
          </a:p>
          <a:p>
            <a:pPr marL="0" indent="0">
              <a:buNone/>
            </a:pPr>
            <a:r>
              <a:rPr lang="en-NZ" dirty="0"/>
              <a:t>	-  failure to perform 1 or more functions</a:t>
            </a:r>
          </a:p>
          <a:p>
            <a:pPr marL="0" indent="0">
              <a:buNone/>
            </a:pPr>
            <a:r>
              <a:rPr lang="en-NZ" dirty="0"/>
              <a:t>	-  consequences of State of Emergency affecting region</a:t>
            </a:r>
          </a:p>
          <a:p>
            <a:pPr marL="0" indent="0">
              <a:buNone/>
            </a:pPr>
            <a:r>
              <a:rPr lang="en-NZ" dirty="0"/>
              <a:t>	- imprudent financial management</a:t>
            </a:r>
          </a:p>
        </p:txBody>
      </p:sp>
    </p:spTree>
    <p:extLst>
      <p:ext uri="{BB962C8B-B14F-4D97-AF65-F5344CB8AC3E}">
        <p14:creationId xmlns:p14="http://schemas.microsoft.com/office/powerpoint/2010/main" val="16904691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E312DD-21F7-5EE6-3C5B-EC0701B9CE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                    COMMISSION’S ACTIONS</a:t>
            </a:r>
            <a:endParaRPr lang="en-N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F3C9E1-9F51-CFD2-65A4-5762650E5D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GB" dirty="0"/>
          </a:p>
          <a:p>
            <a:pPr marL="0" indent="0">
              <a:buNone/>
            </a:pPr>
            <a:r>
              <a:rPr lang="en-NZ" dirty="0"/>
              <a:t>Local Government Act 2002  258H</a:t>
            </a:r>
          </a:p>
          <a:p>
            <a:pPr marL="0" indent="0">
              <a:buNone/>
            </a:pPr>
            <a:r>
              <a:rPr lang="en-NZ" dirty="0"/>
              <a:t>	- Applies to term of Commission</a:t>
            </a:r>
          </a:p>
          <a:p>
            <a:pPr marL="0" indent="0">
              <a:buNone/>
            </a:pPr>
            <a:r>
              <a:rPr lang="en-NZ" dirty="0"/>
              <a:t>	- Commission acts the governing body of Local Authority  </a:t>
            </a:r>
          </a:p>
          <a:p>
            <a:pPr marL="0" indent="0">
              <a:buNone/>
            </a:pPr>
            <a:r>
              <a:rPr lang="en-NZ" dirty="0"/>
              <a:t>	- Commission acts as LA elected members re committees</a:t>
            </a:r>
          </a:p>
          <a:p>
            <a:pPr marL="0" indent="0">
              <a:buNone/>
            </a:pPr>
            <a:r>
              <a:rPr lang="en-NZ" dirty="0"/>
              <a:t>	    and delegations</a:t>
            </a:r>
          </a:p>
          <a:p>
            <a:pPr marL="0" indent="0">
              <a:buNone/>
            </a:pPr>
            <a:r>
              <a:rPr lang="en-NZ" dirty="0"/>
              <a:t>	- Commission/Chair can sign and use seal of  the L A</a:t>
            </a:r>
          </a:p>
          <a:p>
            <a:pPr marL="0" indent="0">
              <a:buNone/>
            </a:pPr>
            <a:r>
              <a:rPr lang="en-NZ" dirty="0"/>
              <a:t>	- other </a:t>
            </a:r>
            <a:r>
              <a:rPr lang="en-NZ"/>
              <a:t>than fraud, </a:t>
            </a:r>
            <a:r>
              <a:rPr lang="en-NZ" dirty="0"/>
              <a:t>all acts by the Commission are valid even if</a:t>
            </a:r>
          </a:p>
          <a:p>
            <a:pPr marL="0" indent="0">
              <a:buNone/>
            </a:pPr>
            <a:r>
              <a:rPr lang="en-NZ" dirty="0"/>
              <a:t>                they aren’t in the Terms of Reference</a:t>
            </a:r>
          </a:p>
        </p:txBody>
      </p:sp>
    </p:spTree>
    <p:extLst>
      <p:ext uri="{BB962C8B-B14F-4D97-AF65-F5344CB8AC3E}">
        <p14:creationId xmlns:p14="http://schemas.microsoft.com/office/powerpoint/2010/main" val="14474069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041F4-97BC-083D-6C64-62C27A5F88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		TAURANGA CITY COUNCIL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EBADF6-D001-43B5-43FE-015AB3267C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NZ" dirty="0"/>
          </a:p>
          <a:p>
            <a:r>
              <a:rPr lang="en-NZ" dirty="0"/>
              <a:t>2019 – Council elected, Mayor plus 4 at-large, 6 from 3 wards</a:t>
            </a:r>
          </a:p>
          <a:p>
            <a:r>
              <a:rPr lang="en-NZ" dirty="0"/>
              <a:t>2019 – Swearing-in Ceremony disrupted</a:t>
            </a:r>
          </a:p>
          <a:p>
            <a:r>
              <a:rPr lang="en-NZ" dirty="0"/>
              <a:t>2020 March – Mayor required to apologise for Code of Conduct     		       breach</a:t>
            </a:r>
          </a:p>
          <a:p>
            <a:r>
              <a:rPr lang="en-NZ" dirty="0"/>
              <a:t>2020 June – Deputy Mayor resigns after attempted coup</a:t>
            </a:r>
          </a:p>
          <a:p>
            <a:r>
              <a:rPr lang="en-NZ" dirty="0"/>
              <a:t>2020 June/July – Bombshell release of inflammatory </a:t>
            </a:r>
          </a:p>
          <a:p>
            <a:pPr marL="0" indent="0">
              <a:buNone/>
            </a:pPr>
            <a:r>
              <a:rPr lang="en-NZ" dirty="0"/>
              <a:t>	correspondence between Councillors following LGOIMA </a:t>
            </a:r>
          </a:p>
          <a:p>
            <a:pPr marL="0" indent="0">
              <a:buNone/>
            </a:pP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8486081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087AD2-5B22-34B4-D70F-677B68B56D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 		The process begins…..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A94BA0-42AD-92BC-3903-52AFF22FE5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8829" y="1854654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NZ" dirty="0"/>
              <a:t>2020 Aug 13 – DIA requests evidence TCC was taking steps to:</a:t>
            </a:r>
          </a:p>
          <a:p>
            <a:pPr marL="0" indent="0">
              <a:buNone/>
            </a:pPr>
            <a:r>
              <a:rPr lang="en-NZ" dirty="0"/>
              <a:t>	“restore trust and confidence in it’s ability to meet the</a:t>
            </a:r>
          </a:p>
          <a:p>
            <a:pPr marL="0" indent="0">
              <a:buNone/>
            </a:pPr>
            <a:r>
              <a:rPr lang="en-NZ" dirty="0"/>
              <a:t>              Crown’s  expectations of a high-performing Council”</a:t>
            </a:r>
          </a:p>
          <a:p>
            <a:pPr marL="0" indent="0">
              <a:buNone/>
            </a:pPr>
            <a:r>
              <a:rPr lang="en-NZ" dirty="0"/>
              <a:t>2020 Aug 21 – TCC votes to appoint a Review &amp; Observer Team</a:t>
            </a:r>
          </a:p>
          <a:p>
            <a:pPr marL="0" indent="0">
              <a:buNone/>
            </a:pPr>
            <a:r>
              <a:rPr lang="en-NZ" dirty="0"/>
              <a:t>2020 Oct 17 -  Councillor Jako Abrie resigns, cites Council </a:t>
            </a:r>
          </a:p>
          <a:p>
            <a:pPr marL="0" indent="0">
              <a:buNone/>
            </a:pPr>
            <a:r>
              <a:rPr lang="en-NZ" dirty="0"/>
              <a:t>	  disfunction, calls for Commissioner</a:t>
            </a:r>
          </a:p>
          <a:p>
            <a:pPr marL="0" indent="0">
              <a:buNone/>
            </a:pPr>
            <a:r>
              <a:rPr lang="en-NZ" dirty="0"/>
              <a:t>2020 Nov 2 -    Mayor signals medical leave of absence</a:t>
            </a:r>
          </a:p>
          <a:p>
            <a:pPr marL="0" indent="0">
              <a:buNone/>
            </a:pPr>
            <a:r>
              <a:rPr lang="en-NZ" dirty="0"/>
              <a:t>2020 Nov 17 -  Review &amp; Observer Team report to Council</a:t>
            </a:r>
          </a:p>
        </p:txBody>
      </p:sp>
    </p:spTree>
    <p:extLst>
      <p:ext uri="{BB962C8B-B14F-4D97-AF65-F5344CB8AC3E}">
        <p14:creationId xmlns:p14="http://schemas.microsoft.com/office/powerpoint/2010/main" val="19732538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3195F8-38AF-393E-7F75-92D764F46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              REVIEW TEAM OBSERVATIONS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2D21F6-43C4-E659-CC2B-E053341FB3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NZ" dirty="0"/>
              <a:t> - Many effective meetings</a:t>
            </a:r>
          </a:p>
          <a:p>
            <a:pPr>
              <a:buFontTx/>
              <a:buChar char="-"/>
            </a:pPr>
            <a:r>
              <a:rPr lang="en-NZ" dirty="0"/>
              <a:t>Large intake of new Councillors</a:t>
            </a:r>
          </a:p>
          <a:p>
            <a:pPr>
              <a:buFontTx/>
              <a:buChar char="-"/>
            </a:pPr>
            <a:r>
              <a:rPr lang="en-NZ" dirty="0"/>
              <a:t>Understanding of governance roles limited</a:t>
            </a:r>
          </a:p>
          <a:p>
            <a:pPr>
              <a:buFontTx/>
              <a:buChar char="-"/>
            </a:pPr>
            <a:r>
              <a:rPr lang="en-NZ" dirty="0"/>
              <a:t>Strategic direction not clear, U-turns possible</a:t>
            </a:r>
          </a:p>
          <a:p>
            <a:pPr>
              <a:buFontTx/>
              <a:buChar char="-"/>
            </a:pPr>
            <a:r>
              <a:rPr lang="en-NZ" dirty="0"/>
              <a:t>Battle for mayoralty never ended</a:t>
            </a:r>
          </a:p>
          <a:p>
            <a:pPr>
              <a:buFontTx/>
              <a:buChar char="-"/>
            </a:pPr>
            <a:r>
              <a:rPr lang="en-NZ" dirty="0"/>
              <a:t>Poor behaviour, lack of trust, inability to work together</a:t>
            </a:r>
          </a:p>
          <a:p>
            <a:pPr>
              <a:buFontTx/>
              <a:buChar char="-"/>
            </a:pPr>
            <a:r>
              <a:rPr lang="en-NZ" dirty="0"/>
              <a:t>Pressure on staff &amp; significant key person risk</a:t>
            </a:r>
          </a:p>
          <a:p>
            <a:pPr>
              <a:buFontTx/>
              <a:buChar char="-"/>
            </a:pPr>
            <a:r>
              <a:rPr lang="en-NZ" dirty="0"/>
              <a:t>Too many meetings, too much in the detail</a:t>
            </a:r>
          </a:p>
          <a:p>
            <a:pPr marL="0" indent="0">
              <a:buNone/>
            </a:pPr>
            <a:r>
              <a:rPr lang="en-NZ" dirty="0"/>
              <a:t>- Impact of the by-election &amp; mayors leave of absence</a:t>
            </a:r>
          </a:p>
          <a:p>
            <a:pPr marL="0" indent="0">
              <a:buNone/>
            </a:pPr>
            <a:endParaRPr lang="en-NZ" dirty="0"/>
          </a:p>
          <a:p>
            <a:pPr marL="0" indent="0">
              <a:buNone/>
            </a:pP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9156237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</TotalTime>
  <Words>969</Words>
  <Application>Microsoft Office PowerPoint</Application>
  <PresentationFormat>Widescreen</PresentationFormat>
  <Paragraphs>133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Aptos</vt:lpstr>
      <vt:lpstr>Aptos Display</vt:lpstr>
      <vt:lpstr>Arial</vt:lpstr>
      <vt:lpstr>Office Theme</vt:lpstr>
      <vt:lpstr>How Not to Earn a Commissioner!</vt:lpstr>
      <vt:lpstr>                                    4 in 30 Years</vt:lpstr>
      <vt:lpstr>            LOCAL GOVERNMENT ACT 2002</vt:lpstr>
      <vt:lpstr>LOCAL GOVERNMENT ACT 2002 – cont’d</vt:lpstr>
      <vt:lpstr>      PROBLEM?</vt:lpstr>
      <vt:lpstr>                    COMMISSION’S ACTIONS</vt:lpstr>
      <vt:lpstr>  TAURANGA CITY COUNCIL</vt:lpstr>
      <vt:lpstr>   The process begins…..</vt:lpstr>
      <vt:lpstr>              REVIEW TEAM OBSERVATIONS</vt:lpstr>
      <vt:lpstr>   RECOMMENDATION</vt:lpstr>
      <vt:lpstr>         FINALE</vt:lpstr>
      <vt:lpstr>         </vt:lpstr>
      <vt:lpstr>         RATEPAYER CONSEQUENCES</vt:lpstr>
      <vt:lpstr>   TRANSITIONS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Anne Tolley</dc:creator>
  <cp:lastModifiedBy>Gabi Le Roy</cp:lastModifiedBy>
  <cp:revision>2</cp:revision>
  <dcterms:created xsi:type="dcterms:W3CDTF">2025-04-26T02:32:51Z</dcterms:created>
  <dcterms:modified xsi:type="dcterms:W3CDTF">2025-05-01T02:18:07Z</dcterms:modified>
</cp:coreProperties>
</file>