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7"/>
  </p:notesMasterIdLst>
  <p:sldIdLst>
    <p:sldId id="257" r:id="rId7"/>
    <p:sldId id="256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2" r:id="rId16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FA14C-7657-2FAA-1398-B8252F398887}" name="Julia Scott-Beetham" initials="JS" userId="S::julia.scott-beetham@epa.govt.nz::682c0026-c34f-4804-9f25-60c0921ecc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47FF"/>
    <a:srgbClr val="2D1359"/>
    <a:srgbClr val="BD8BFF"/>
    <a:srgbClr val="4A1F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1D44-D413-41B2-9C03-1392F59EDA2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1C45795-D9CC-4837-B527-B56E78ADB206}">
      <dgm:prSet phldrT="[Text]" custT="1"/>
      <dgm:spPr>
        <a:solidFill>
          <a:srgbClr val="2D1359"/>
        </a:solidFill>
      </dgm:spPr>
      <dgm:t>
        <a:bodyPr/>
        <a:lstStyle/>
        <a:p>
          <a:pPr algn="l">
            <a:buClr>
              <a:srgbClr val="9747FF"/>
            </a:buClr>
          </a:pPr>
          <a:r>
            <a:rPr lang="en-US" sz="3000" dirty="0">
              <a:latin typeface="Source Sans Pro" panose="020B0503030403020204" pitchFamily="34" charset="0"/>
              <a:ea typeface="Source Sans Pro" panose="020B0503030403020204" pitchFamily="34" charset="0"/>
            </a:rPr>
            <a:t>Purpose: </a:t>
          </a:r>
          <a:r>
            <a:rPr lang="en-US" sz="3000" b="1" i="1" dirty="0">
              <a:latin typeface="Source Sans Pro" panose="020B0503030403020204" pitchFamily="34" charset="0"/>
              <a:ea typeface="Source Sans Pro" panose="020B0503030403020204" pitchFamily="34" charset="0"/>
            </a:rPr>
            <a:t>"facilitate the delivery of infrastructure and development projects with significant regional or national benefits”</a:t>
          </a:r>
          <a:endParaRPr lang="en-NZ" sz="30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2B240B4-8928-4681-AD78-F9D3329184E5}" type="parTrans" cxnId="{B37A17E9-802B-42E9-AD7A-4DE158AE6B24}">
      <dgm:prSet/>
      <dgm:spPr/>
      <dgm:t>
        <a:bodyPr/>
        <a:lstStyle/>
        <a:p>
          <a:endParaRPr lang="en-NZ"/>
        </a:p>
      </dgm:t>
    </dgm:pt>
    <dgm:pt modelId="{C399DA63-C4D2-4801-BDE9-D87E8FEE284B}" type="sibTrans" cxnId="{B37A17E9-802B-42E9-AD7A-4DE158AE6B24}">
      <dgm:prSet/>
      <dgm:spPr/>
      <dgm:t>
        <a:bodyPr/>
        <a:lstStyle/>
        <a:p>
          <a:endParaRPr lang="en-NZ"/>
        </a:p>
      </dgm:t>
    </dgm:pt>
    <dgm:pt modelId="{726C93E3-49C1-49AB-921B-BDA31CA7954B}" type="pres">
      <dgm:prSet presAssocID="{70BD1D44-D413-41B2-9C03-1392F59EDA2F}" presName="diagram" presStyleCnt="0">
        <dgm:presLayoutVars>
          <dgm:dir/>
          <dgm:resizeHandles val="exact"/>
        </dgm:presLayoutVars>
      </dgm:prSet>
      <dgm:spPr/>
    </dgm:pt>
    <dgm:pt modelId="{EAA13BEE-928C-477F-9528-CACC02A75B3C}" type="pres">
      <dgm:prSet presAssocID="{D1C45795-D9CC-4837-B527-B56E78ADB206}" presName="node" presStyleLbl="node1" presStyleIdx="0" presStyleCnt="1" custScaleY="39383" custLinFactNeighborX="-109" custLinFactNeighborY="-900">
        <dgm:presLayoutVars>
          <dgm:bulletEnabled val="1"/>
        </dgm:presLayoutVars>
      </dgm:prSet>
      <dgm:spPr/>
    </dgm:pt>
  </dgm:ptLst>
  <dgm:cxnLst>
    <dgm:cxn modelId="{43764C90-960F-4BE5-A296-419CCC30667D}" type="presOf" srcId="{D1C45795-D9CC-4837-B527-B56E78ADB206}" destId="{EAA13BEE-928C-477F-9528-CACC02A75B3C}" srcOrd="0" destOrd="0" presId="urn:microsoft.com/office/officeart/2005/8/layout/default"/>
    <dgm:cxn modelId="{2151F295-000D-4D03-8DE5-4DD9981A6E5E}" type="presOf" srcId="{70BD1D44-D413-41B2-9C03-1392F59EDA2F}" destId="{726C93E3-49C1-49AB-921B-BDA31CA7954B}" srcOrd="0" destOrd="0" presId="urn:microsoft.com/office/officeart/2005/8/layout/default"/>
    <dgm:cxn modelId="{B37A17E9-802B-42E9-AD7A-4DE158AE6B24}" srcId="{70BD1D44-D413-41B2-9C03-1392F59EDA2F}" destId="{D1C45795-D9CC-4837-B527-B56E78ADB206}" srcOrd="0" destOrd="0" parTransId="{B2B240B4-8928-4681-AD78-F9D3329184E5}" sibTransId="{C399DA63-C4D2-4801-BDE9-D87E8FEE284B}"/>
    <dgm:cxn modelId="{40BA08BB-60AD-4598-BD98-3DE179C9643F}" type="presParOf" srcId="{726C93E3-49C1-49AB-921B-BDA31CA7954B}" destId="{EAA13BEE-928C-477F-9528-CACC02A75B3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13BEE-928C-477F-9528-CACC02A75B3C}">
      <dsp:nvSpPr>
        <dsp:cNvPr id="0" name=""/>
        <dsp:cNvSpPr/>
      </dsp:nvSpPr>
      <dsp:spPr>
        <a:xfrm>
          <a:off x="0" y="325423"/>
          <a:ext cx="8775032" cy="2073522"/>
        </a:xfrm>
        <a:prstGeom prst="rect">
          <a:avLst/>
        </a:prstGeom>
        <a:solidFill>
          <a:srgbClr val="2D135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9747FF"/>
            </a:buClr>
            <a:buNone/>
          </a:pPr>
          <a:r>
            <a:rPr lang="en-US" sz="3000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Purpose: </a:t>
          </a:r>
          <a:r>
            <a:rPr lang="en-US" sz="3000" b="1" i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"facilitate the delivery of infrastructure and development projects with significant regional or national benefits”</a:t>
          </a:r>
          <a:endParaRPr lang="en-NZ" sz="3000" kern="1200" dirty="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0" y="325423"/>
        <a:ext cx="8775032" cy="2073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621CC-31DB-46A4-A355-F9BBF75EAE4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2F4D0-1C0F-4B93-B3E5-C999BD6C33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179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F4D0-1C0F-4B93-B3E5-C999BD6C33B1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582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2F4D0-1C0F-4B93-B3E5-C999BD6C33B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855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F559-61D7-9214-E62B-4F31E13F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92EC5-8D5D-7006-1702-D8BEC9EB9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8217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7E552-53E2-E509-77EC-C3A1533D5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16BA-647B-4E61-A3EF-BBCD6F545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ED970-DC8B-670C-B0F8-90FD9108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052BC-F0CD-CBAA-5099-5E439924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D86D3-90BC-204A-AD25-EB129EEC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AAF67-CA60-94B2-557C-181FC7E7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437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5DD6-EE64-2A86-35A4-C77D766B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E49A0-D247-26EC-C67D-531C194A3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EA768-B0D8-39C6-FFC4-0B2F4DA9A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DDE62-0CFC-E273-98BE-1E1F275D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33A09-F1CA-85D9-419E-9A74C162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EE584-D1E9-9C17-267D-91365502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379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A7F2-D60D-D119-AAC2-C8082716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520ED-EB1B-7FBD-5CE1-95C3813B7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6DB72-954E-6037-360F-2F0BBC88C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C1671-3AB6-ADA7-32C7-5366F38E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FB3AD-9D07-6904-BB5F-1912E1D3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4765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0B0C4-4180-25D9-26F8-1353A1E89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56754-76AC-EB9C-7866-AFCE7086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7BAE0-B7E0-94C8-B529-D6EC74BEF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E7793-CD6A-CDF8-320E-380CEE02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52B3D-12A0-8CF6-C51E-2AEBB36C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2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F559-61D7-9214-E62B-4F31E13F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92EC5-8D5D-7006-1702-D8BEC9EB9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66692D-4276-FBC1-E697-CB27C1AA0ADD}"/>
              </a:ext>
            </a:extLst>
          </p:cNvPr>
          <p:cNvGrpSpPr/>
          <p:nvPr userDrawn="1"/>
        </p:nvGrpSpPr>
        <p:grpSpPr>
          <a:xfrm>
            <a:off x="285750" y="6253740"/>
            <a:ext cx="11620500" cy="451146"/>
            <a:chOff x="285750" y="6253740"/>
            <a:chExt cx="11620500" cy="451146"/>
          </a:xfrm>
        </p:grpSpPr>
        <p:pic>
          <p:nvPicPr>
            <p:cNvPr id="7" name="Picture 6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2C32E758-82C6-EF46-E889-37FF48422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6326886"/>
              <a:ext cx="763636" cy="378000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6336824D-32A4-5030-EF40-7F1BC65C3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450" y="6253740"/>
              <a:ext cx="2008800" cy="451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94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9E3B-376B-B77B-E542-00EE3AD1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E8F5-81B7-DEF7-9CA9-1B377F2A3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9104-005B-A5BB-A877-4F8474FC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2650" y="6356350"/>
            <a:ext cx="4114800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3DD42-B3A7-BD92-77AB-472953E4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46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238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778E-F8E1-965E-140E-E4CAD53E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8A8C8-E0AF-B8B8-BDE2-5DCC3677C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20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rgbClr val="2D1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778E-F8E1-965E-140E-E4CAD53E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8A8C8-E0AF-B8B8-BDE2-5DCC3677C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FCDDA9-50D1-B9DD-4E3A-BCD6D634664B}"/>
              </a:ext>
            </a:extLst>
          </p:cNvPr>
          <p:cNvGrpSpPr/>
          <p:nvPr userDrawn="1"/>
        </p:nvGrpSpPr>
        <p:grpSpPr>
          <a:xfrm>
            <a:off x="285750" y="6253740"/>
            <a:ext cx="11620500" cy="451146"/>
            <a:chOff x="285750" y="6253740"/>
            <a:chExt cx="11620500" cy="451146"/>
          </a:xfrm>
        </p:grpSpPr>
        <p:pic>
          <p:nvPicPr>
            <p:cNvPr id="5" name="Picture 4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EC7A3401-4DE0-37BB-D02A-E61A657FB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" y="6326886"/>
              <a:ext cx="763636" cy="378000"/>
            </a:xfrm>
            <a:prstGeom prst="rect">
              <a:avLst/>
            </a:prstGeom>
          </p:spPr>
        </p:pic>
        <p:pic>
          <p:nvPicPr>
            <p:cNvPr id="6" name="Picture 5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43521127-97CE-6179-142F-D51C9B25C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7450" y="6253740"/>
              <a:ext cx="2008800" cy="4511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97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5F56-C865-9877-84C9-FE04B361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31EB-C676-E064-B17E-E7D60F3E8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E2F7-1A86-CFD8-CE18-806171303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D7741-D7F9-01D7-42BA-02AF7388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F6AF0-069D-6D37-A6AE-1557A99F3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5972A-9032-83CC-04AB-FDC698D2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273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1F1F-3BF9-A087-EC68-E66D3964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D5975-05D4-2434-CE58-E79087F67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80C2B-AE25-187F-AB8A-55D7208DC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2FA80-8373-F1E4-7C1D-A36188612A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2BDF5-D8EA-9936-FB88-7581BFB20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A65FE-D612-95C3-8E8B-FCDBDC37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77E624-551A-3A42-F8F8-FD1EA6F7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7B5788-4C15-F500-4B4F-AB87254E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023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B126-DB73-26B7-CC4D-C52B2EF7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978D7-5D1B-410A-A018-12E38EF1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3A923-F477-FC72-700B-D5BA9F04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71C51-FD2A-C241-C864-DA674279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742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290B4-55AE-24FE-8444-1A3A27CD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31CB7C-C807-445C-821E-D8EECCDDB065}" type="datetimeFigureOut">
              <a:rPr lang="en-NZ" smtClean="0"/>
              <a:t>2/05/2025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6ACC1B-F0D1-7B67-CFD2-36A62848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D9026-4AE3-ED74-FD37-8557E8B2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19882-9F8C-46EA-9A23-EDDA48246B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748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5B5A6E-6D31-8539-47B6-FCD49595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40C55-F3B8-771F-DF8A-B8D3B3004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9B0F-EA03-EB8D-ED29-1DDA8CEAF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NZ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411932-3FD8-110C-CFDE-1DC629659FB9}"/>
              </a:ext>
            </a:extLst>
          </p:cNvPr>
          <p:cNvGrpSpPr/>
          <p:nvPr userDrawn="1"/>
        </p:nvGrpSpPr>
        <p:grpSpPr>
          <a:xfrm>
            <a:off x="287020" y="6286323"/>
            <a:ext cx="11601693" cy="467662"/>
            <a:chOff x="0" y="2682"/>
            <a:chExt cx="11604089" cy="467995"/>
          </a:xfrm>
        </p:grpSpPr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032D772-8794-9B49-D150-96717833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595584" y="2682"/>
              <a:ext cx="2008505" cy="467995"/>
            </a:xfrm>
            <a:prstGeom prst="rect">
              <a:avLst/>
            </a:prstGeom>
          </p:spPr>
        </p:pic>
        <p:pic>
          <p:nvPicPr>
            <p:cNvPr id="9" name="Picture 8" descr="A black text on a black background&#10;&#10;Description automatically generated">
              <a:extLst>
                <a:ext uri="{FF2B5EF4-FFF2-40B4-BE49-F238E27FC236}">
                  <a16:creationId xmlns:a16="http://schemas.microsoft.com/office/drawing/2014/main" id="{D53EB0C5-1FA1-1884-14B7-4EC59B7A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0" y="47767"/>
              <a:ext cx="762635" cy="377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50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1359"/>
          </a:solidFill>
          <a:latin typeface="Source Sans Pro SemiBold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urple and white swirl&#10;&#10;AI-generated content may be incorrect.">
            <a:extLst>
              <a:ext uri="{FF2B5EF4-FFF2-40B4-BE49-F238E27FC236}">
                <a16:creationId xmlns:a16="http://schemas.microsoft.com/office/drawing/2014/main" id="{F73C0E5A-A4B5-5AE7-FEDD-BF7B4BE8B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993B7B-B1AD-EC62-92ED-3924627A989B}"/>
              </a:ext>
            </a:extLst>
          </p:cNvPr>
          <p:cNvSpPr txBox="1">
            <a:spLocks/>
          </p:cNvSpPr>
          <p:nvPr/>
        </p:nvSpPr>
        <p:spPr>
          <a:xfrm>
            <a:off x="16291560" y="850347"/>
            <a:ext cx="8991600" cy="1811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FFF"/>
                </a:solidFill>
                <a:latin typeface="Source Sans Pro SemiBold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NZ" dirty="0"/>
              <a:t>Fast-track Approvals </a:t>
            </a:r>
            <a:br>
              <a:rPr lang="en-NZ" dirty="0"/>
            </a:br>
            <a:r>
              <a:rPr lang="en-NZ" dirty="0"/>
              <a:t>Act 2024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96EAB82-D0FB-BD9F-4FDE-5E0852AFF0A3}"/>
              </a:ext>
            </a:extLst>
          </p:cNvPr>
          <p:cNvSpPr txBox="1">
            <a:spLocks/>
          </p:cNvSpPr>
          <p:nvPr/>
        </p:nvSpPr>
        <p:spPr>
          <a:xfrm>
            <a:off x="16291560" y="2790547"/>
            <a:ext cx="9144000" cy="94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3200" dirty="0">
                <a:cs typeface="Arial" panose="020B0604020202020204" pitchFamily="34" charset="0"/>
              </a:rPr>
              <a:t>Insights from within the one-stop-shop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7FC0055-5C0C-E574-2251-242FD94B2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4" y="3771177"/>
            <a:ext cx="9509852" cy="30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ith a speech bubble&#10;&#10;AI-generated content may be incorrect.">
            <a:extLst>
              <a:ext uri="{FF2B5EF4-FFF2-40B4-BE49-F238E27FC236}">
                <a16:creationId xmlns:a16="http://schemas.microsoft.com/office/drawing/2014/main" id="{86FA0461-224D-9117-C1FE-CD1493A9F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55" y="1290059"/>
            <a:ext cx="9340825" cy="506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2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B568AE-D9A4-75FC-D81D-859279286E1D}"/>
              </a:ext>
            </a:extLst>
          </p:cNvPr>
          <p:cNvSpPr txBox="1">
            <a:spLocks/>
          </p:cNvSpPr>
          <p:nvPr/>
        </p:nvSpPr>
        <p:spPr>
          <a:xfrm>
            <a:off x="15899401" y="280945"/>
            <a:ext cx="9666516" cy="1025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2D1359"/>
                </a:solidFill>
                <a:latin typeface="Source Sans Pro SemiBold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NZ" sz="5400" dirty="0"/>
              <a:t>Fast-track Approvals Act 2024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568214-AAFA-F2FD-C899-64A480205D8B}"/>
              </a:ext>
            </a:extLst>
          </p:cNvPr>
          <p:cNvSpPr txBox="1">
            <a:spLocks/>
          </p:cNvSpPr>
          <p:nvPr/>
        </p:nvSpPr>
        <p:spPr>
          <a:xfrm>
            <a:off x="15938863" y="4250493"/>
            <a:ext cx="8393363" cy="1514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9747FF"/>
              </a:buClr>
              <a:buFont typeface="Arial" panose="020B0604020202020204" pitchFamily="34" charset="0"/>
              <a:buChar char="•"/>
            </a:pPr>
            <a:r>
              <a:rPr lang="en-US" dirty="0"/>
              <a:t>One-stop-shop for approvals under different statutes </a:t>
            </a:r>
          </a:p>
          <a:p>
            <a:pPr marL="342900" indent="-342900" algn="l">
              <a:buClr>
                <a:srgbClr val="9747FF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Clr>
                <a:srgbClr val="9747FF"/>
              </a:buClr>
              <a:buFont typeface="Arial" panose="020B0604020202020204" pitchFamily="34" charset="0"/>
              <a:buChar char="•"/>
            </a:pPr>
            <a:r>
              <a:rPr lang="en-US" dirty="0"/>
              <a:t>Decisions on approvals made by independent panels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9CBDCA1-35CD-8048-6AA5-FF4FD867A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085298"/>
              </p:ext>
            </p:extLst>
          </p:nvPr>
        </p:nvGraphicFramePr>
        <p:xfrm>
          <a:off x="16036691" y="1447399"/>
          <a:ext cx="8775032" cy="281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urple rectangular sign with white text&#10;&#10;AI-generated content may be incorrect.">
            <a:extLst>
              <a:ext uri="{FF2B5EF4-FFF2-40B4-BE49-F238E27FC236}">
                <a16:creationId xmlns:a16="http://schemas.microsoft.com/office/drawing/2014/main" id="{E88D33FB-E99C-AABE-ECC4-B33BB23E7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8" y="144060"/>
            <a:ext cx="9989224" cy="55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6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BB8617-3CCC-2898-481C-3D21B032C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" y="152370"/>
            <a:ext cx="9282636" cy="61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3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rectangle with white text&#10;&#10;AI-generated content may be incorrect.">
            <a:extLst>
              <a:ext uri="{FF2B5EF4-FFF2-40B4-BE49-F238E27FC236}">
                <a16:creationId xmlns:a16="http://schemas.microsoft.com/office/drawing/2014/main" id="{E6B64822-BCBE-EDF2-7E59-29317CCB9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10" y="720410"/>
            <a:ext cx="8143781" cy="54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6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FB82D2DE-E0E2-5555-3203-2E5CE2AFD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7" y="105957"/>
            <a:ext cx="10881466" cy="62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application&#10;&#10;AI-generated content may be incorrect.">
            <a:extLst>
              <a:ext uri="{FF2B5EF4-FFF2-40B4-BE49-F238E27FC236}">
                <a16:creationId xmlns:a16="http://schemas.microsoft.com/office/drawing/2014/main" id="{2C7D7DF3-6154-A2DA-F981-B4261C38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6" y="153756"/>
            <a:ext cx="9315887" cy="59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95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text on a black background&#10;&#10;AI-generated content may be incorrect.">
            <a:extLst>
              <a:ext uri="{FF2B5EF4-FFF2-40B4-BE49-F238E27FC236}">
                <a16:creationId xmlns:a16="http://schemas.microsoft.com/office/drawing/2014/main" id="{B7A31C61-FED7-D42D-F8D7-6F15F140A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0" y="108035"/>
            <a:ext cx="9329742" cy="62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2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F0C3078-540E-324B-2912-847C8E2AE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54" y="152197"/>
            <a:ext cx="10837131" cy="4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8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EB28-230B-EA72-DAA7-7FC1E9104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0060" y="2895713"/>
            <a:ext cx="10515600" cy="1325563"/>
          </a:xfrm>
        </p:spPr>
        <p:txBody>
          <a:bodyPr/>
          <a:lstStyle/>
          <a:p>
            <a:r>
              <a:rPr lang="en-NZ" dirty="0"/>
              <a:t> </a:t>
            </a:r>
          </a:p>
        </p:txBody>
      </p:sp>
      <p:pic>
        <p:nvPicPr>
          <p:cNvPr id="10" name="Picture 9" descr="A screenshot of a computer recovery&#10;&#10;AI-generated content may be incorrect.">
            <a:extLst>
              <a:ext uri="{FF2B5EF4-FFF2-40B4-BE49-F238E27FC236}">
                <a16:creationId xmlns:a16="http://schemas.microsoft.com/office/drawing/2014/main" id="{1DDDD8E8-4F3F-CE0F-2EFE-4EB83A190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1" y="144516"/>
            <a:ext cx="11138357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2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B97CFE3-1B81-4A4D-8431-70B22DB3A97C}" vid="{E632A1B9-581B-43BE-B213-336C33024D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12b3a59-6397-4d15-930a-dc7894fa5f46" ContentTypeId="0x0101002D98650453921445944171B33CD6F877" PreviousValue="false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File" ma:contentTypeID="0x0101002D98650453921445944171B33CD6F87700E05C416494FF884B8FD1FA605B655841" ma:contentTypeVersion="25521" ma:contentTypeDescription="EPA core content type which contains all EPA core metadata.&#10;" ma:contentTypeScope="" ma:versionID="962635b829d8c75345aa613e6f1312eb">
  <xsd:schema xmlns:xsd="http://www.w3.org/2001/XMLSchema" xmlns:xs="http://www.w3.org/2001/XMLSchema" xmlns:p="http://schemas.microsoft.com/office/2006/metadata/properties" xmlns:ns2="d9c6f299-dc7c-49c5-a3f7-54d1288b5f35" xmlns:ns3="http://schemas.microsoft.com/sharepoint.v3" xmlns:ns4="http://schemas.microsoft.com/sharepoint/v3/fields" xmlns:ns5="64b25be9-19a6-40d7-8792-0d05ac0bb34a" targetNamespace="http://schemas.microsoft.com/office/2006/metadata/properties" ma:root="true" ma:fieldsID="c37e89e00f7a28237fd8ba8fa2d96fc8" ns2:_="" ns3:_="" ns4:_="" ns5:_="">
    <xsd:import namespace="d9c6f299-dc7c-49c5-a3f7-54d1288b5f35"/>
    <xsd:import namespace="http://schemas.microsoft.com/sharepoint.v3"/>
    <xsd:import namespace="http://schemas.microsoft.com/sharepoint/v3/fields"/>
    <xsd:import namespace="64b25be9-19a6-40d7-8792-0d05ac0bb34a"/>
    <xsd:element name="properties">
      <xsd:complexType>
        <xsd:sequence>
          <xsd:element name="documentManagement">
            <xsd:complexType>
              <xsd:all>
                <xsd:element ref="ns2:NZBN" minOccurs="0"/>
                <xsd:element ref="ns3:CategoryDescription" minOccurs="0"/>
                <xsd:element ref="ns4:DocCreatedSaved" minOccurs="0"/>
                <xsd:element ref="ns4:DocModifiedSaved" minOccurs="0"/>
                <xsd:element ref="ns4:EmAttachCount" minOccurs="0"/>
                <xsd:element ref="ns4:EmAttachmentNames" minOccurs="0"/>
                <xsd:element ref="ns4:EmBCC" minOccurs="0"/>
                <xsd:element ref="ns4:EmBCCSMTPAddress" minOccurs="0"/>
                <xsd:element ref="ns4:EmBody" minOccurs="0"/>
                <xsd:element ref="ns4:EmCategory" minOccurs="0"/>
                <xsd:element ref="ns4:EmCC" minOccurs="0"/>
                <xsd:element ref="ns4:EmCCSMTPAddress" minOccurs="0"/>
                <xsd:element ref="ns4:EmCompanies" minOccurs="0"/>
                <xsd:element ref="ns4:EmCon" minOccurs="0"/>
                <xsd:element ref="ns4:EmConversationID" minOccurs="0"/>
                <xsd:element ref="ns4:EmConversationIndex" minOccurs="0"/>
                <xsd:element ref="ns4:EmDate" minOccurs="0"/>
                <xsd:element ref="ns4:EmDateReceived" minOccurs="0"/>
                <xsd:element ref="ns4:EmDateSent" minOccurs="0"/>
                <xsd:element ref="ns4:EmFrom" minOccurs="0"/>
                <xsd:element ref="ns4:EmFromName" minOccurs="0"/>
                <xsd:element ref="ns4:EmFromSMTPAddress" minOccurs="0"/>
                <xsd:element ref="ns4:EmHasAttachments" minOccurs="0"/>
                <xsd:element ref="ns4:EmID" minOccurs="0"/>
                <xsd:element ref="ns4:EmImportance" minOccurs="0"/>
                <xsd:element ref="ns4:EmReceivedByName" minOccurs="0"/>
                <xsd:element ref="ns4:EmReceivedOnBehalfOfName" minOccurs="0"/>
                <xsd:element ref="ns4:EmReplyRecipientNames" minOccurs="0"/>
                <xsd:element ref="ns4:EmReplyRecipients" minOccurs="0"/>
                <xsd:element ref="ns4:EmRetentionPolicyName" minOccurs="0"/>
                <xsd:element ref="ns4:EmSensitivity" minOccurs="0"/>
                <xsd:element ref="ns4:EmSentOnBehalfOfName" minOccurs="0"/>
                <xsd:element ref="ns4:EmSubject" minOccurs="0"/>
                <xsd:element ref="ns4:EmTo" minOccurs="0"/>
                <xsd:element ref="ns4:EmToAddress" minOccurs="0"/>
                <xsd:element ref="ns4:EmToSMTPAddress" minOccurs="0"/>
                <xsd:element ref="ns4:EmType" minOccurs="0"/>
                <xsd:element ref="ns2:m57e2569c9854992bd60e4e220825908" minOccurs="0"/>
                <xsd:element ref="ns2:ne53df6763b64775a43160ce2b962c06" minOccurs="0"/>
                <xsd:element ref="ns2:na367c898b5b4354a9bc990fd11a5af7" minOccurs="0"/>
                <xsd:element ref="ns2:TaxCatchAll" minOccurs="0"/>
                <xsd:element ref="ns2:TaxCatchAllLabel" minOccurs="0"/>
                <xsd:element ref="ns2:DeclassificationDate" minOccurs="0"/>
                <xsd:element ref="ns2:k79c862f7a324038930b3b631bdedeb0" minOccurs="0"/>
                <xsd:element ref="ns2:c996ada1f4cc4fa2ab25cb621c3f449b" minOccurs="0"/>
                <xsd:element ref="ns2:ContentOwner" minOccurs="0"/>
                <xsd:element ref="ns2:Key_x0020_Words" minOccurs="0"/>
                <xsd:element ref="ns2:Subjects" minOccurs="0"/>
                <xsd:element ref="ns2:HSContainmentKeywords" minOccurs="0"/>
                <xsd:element ref="ns2:d16fcaaa16c84c999d2646260d0aefec" minOccurs="0"/>
                <xsd:element ref="ns5:_dlc_DocId" minOccurs="0"/>
                <xsd:element ref="ns5:_dlc_DocIdUrl" minOccurs="0"/>
                <xsd:element ref="ns5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6f299-dc7c-49c5-a3f7-54d1288b5f35" elementFormDefault="qualified">
    <xsd:import namespace="http://schemas.microsoft.com/office/2006/documentManagement/types"/>
    <xsd:import namespace="http://schemas.microsoft.com/office/infopath/2007/PartnerControls"/>
    <xsd:element name="NZBN" ma:index="3" nillable="true" ma:displayName="Organisation NZBN" ma:decimals="0" ma:description="The NZBN of the organisation associated with the resource" ma:internalName="NZBN" ma:percentage="FALSE">
      <xsd:simpleType>
        <xsd:restriction base="dms:Number"/>
      </xsd:simpleType>
    </xsd:element>
    <xsd:element name="m57e2569c9854992bd60e4e220825908" ma:index="43" nillable="true" ma:taxonomy="true" ma:internalName="m57e2569c9854992bd60e4e220825908" ma:taxonomyFieldName="BusinessUnit" ma:displayName="Business unit" ma:indexed="true" ma:default="" ma:fieldId="{657e2569-c985-4992-bd60-e4e220825908}" ma:sspId="d12b3a59-6397-4d15-930a-dc7894fa5f46" ma:termSetId="d377de92-3cdd-458c-8680-ce48c0a256b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e53df6763b64775a43160ce2b962c06" ma:index="46" nillable="true" ma:taxonomy="true" ma:internalName="ne53df6763b64775a43160ce2b962c06" ma:taxonomyFieldName="FinancialYear" ma:displayName="Financial year" ma:indexed="true" ma:default="1034;#2024/25|e7321716-9338-4df9-ac6d-15e1a964ea04" ma:fieldId="{7e53df67-63b6-4775-a431-60ce2b962c06}" ma:sspId="d12b3a59-6397-4d15-930a-dc7894fa5f46" ma:termSetId="c658230e-17e6-4339-96fc-4401de2994a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a367c898b5b4354a9bc990fd11a5af7" ma:index="48" nillable="true" ma:taxonomy="true" ma:internalName="na367c898b5b4354a9bc990fd11a5af7" ma:taxonomyFieldName="SecurityClassificationMarking" ma:displayName="Security classification marking" ma:default="" ma:fieldId="{7a367c89-8b5b-4354-a9bc-990fd11a5af7}" ma:sspId="d12b3a59-6397-4d15-930a-dc7894fa5f46" ma:termSetId="a2be9342-0e1e-4c83-b819-e0186373a7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51" nillable="true" ma:displayName="Taxonomy Catch All Column" ma:hidden="true" ma:list="{c90468c9-123d-48a1-994f-f37a622303e2}" ma:internalName="TaxCatchAll" ma:showField="CatchAllData" ma:web="64b25be9-19a6-40d7-8792-0d05ac0bb3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2" nillable="true" ma:displayName="Taxonomy Catch All Column1" ma:hidden="true" ma:list="{c90468c9-123d-48a1-994f-f37a622303e2}" ma:internalName="TaxCatchAllLabel" ma:readOnly="true" ma:showField="CatchAllDataLabel" ma:web="64b25be9-19a6-40d7-8792-0d05ac0bb3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eclassificationDate" ma:index="53" nillable="true" ma:displayName="Declassification date" ma:description="The date at which the security marking applied to the resource may be removed." ma:format="DateTime" ma:hidden="true" ma:internalName="DeclassificationDate" ma:readOnly="false">
      <xsd:simpleType>
        <xsd:restriction base="dms:DateTime"/>
      </xsd:simpleType>
    </xsd:element>
    <xsd:element name="k79c862f7a324038930b3b631bdedeb0" ma:index="55" nillable="true" ma:taxonomy="true" ma:internalName="k79c862f7a324038930b3b631bdedeb0" ma:taxonomyFieldName="Legislation" ma:displayName="Legislation" ma:readOnly="false" ma:default="" ma:fieldId="{479c862f-7a32-4038-930b-3b631bdedeb0}" ma:taxonomyMulti="true" ma:sspId="d12b3a59-6397-4d15-930a-dc7894fa5f46" ma:termSetId="0fe2a3c8-1ceb-4f38-af63-26bff46f3af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996ada1f4cc4fa2ab25cb621c3f449b" ma:index="57" nillable="true" ma:taxonomy="true" ma:internalName="c996ada1f4cc4fa2ab25cb621c3f449b" ma:taxonomyFieldName="Organisation" ma:displayName="Organisation name" ma:default="" ma:fieldId="{c996ada1-f4cc-4fa2-ab25-cb621c3f449b}" ma:sspId="d12b3a59-6397-4d15-930a-dc7894fa5f46" ma:termSetId="04075e11-84e9-4f13-bd57-0e3914812c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ontentOwner" ma:index="58" nillable="true" ma:displayName="Lead or assigned to" ma:description="Who it is assigned to" ma:hidden="true" ma:list="UserInfo" ma:SharePointGroup="0" ma:internalName="Cont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ey_x0020_Words" ma:index="59" nillable="true" ma:displayName="Key Words" ma:description="An uncontrolled subject tag which describes an aspect of the resource." ma:indexed="true" ma:internalName="Key_x0020_Words">
      <xsd:simpleType>
        <xsd:restriction base="dms:Text">
          <xsd:maxLength value="255"/>
        </xsd:restriction>
      </xsd:simpleType>
    </xsd:element>
    <xsd:element name="Subjects" ma:index="60" nillable="true" ma:displayName="Subjects" ma:description="An uncontrolled subject tag which describes an aspect of the resource." ma:hidden="true" ma:internalName="Subjects" ma:readOnly="false">
      <xsd:simpleType>
        <xsd:restriction base="dms:Text">
          <xsd:maxLength value="255"/>
        </xsd:restriction>
      </xsd:simpleType>
    </xsd:element>
    <xsd:element name="HSContainmentKeywords" ma:index="61" nillable="true" ma:displayName="HS Containment Keywords" ma:hidden="true" ma:internalName="HSContainment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erial"/>
                    <xsd:enumeration value="Explosives"/>
                    <xsd:enumeration value="Export"/>
                    <xsd:enumeration value="Fogging"/>
                    <xsd:enumeration value="Inhibitors"/>
                    <xsd:enumeration value="Invertebrate pollinators including bees"/>
                    <xsd:enumeration value="Misting"/>
                    <xsd:enumeration value="Seed treatments"/>
                    <xsd:enumeration value="Veterinary medicines"/>
                    <xsd:enumeration value="VTA – cage trials"/>
                    <xsd:enumeration value="VTA – field trials"/>
                  </xsd:restriction>
                </xsd:simpleType>
              </xsd:element>
            </xsd:sequence>
          </xsd:extension>
        </xsd:complexContent>
      </xsd:complexType>
    </xsd:element>
    <xsd:element name="d16fcaaa16c84c999d2646260d0aefec" ma:index="62" nillable="true" ma:taxonomy="true" ma:internalName="d16fcaaa16c84c999d2646260d0aefec" ma:taxonomyFieldName="Service_x0020_category" ma:displayName="Service category" ma:readOnly="false" ma:fieldId="{d16fcaaa-16c8-4c99-9d26-46260d0aefec}" ma:taxonomyMulti="true" ma:sspId="d12b3a59-6397-4d15-930a-dc7894fa5f46" ma:termSetId="b0ef8c70-6f11-496d-b6b5-51859cee00d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A description of content of the resource." ma:internalName="Category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CreatedSaved" ma:index="8" nillable="true" ma:displayName="Document Created Saved" ma:format="DateTime" ma:internalName="DocCreatedSaved" ma:readOnly="false">
      <xsd:simpleType>
        <xsd:restriction base="dms:DateTime"/>
      </xsd:simpleType>
    </xsd:element>
    <xsd:element name="DocModifiedSaved" ma:index="9" nillable="true" ma:displayName="Document Modified Saved" ma:format="DateTime" ma:internalName="DocModifiedSaved" ma:readOnly="false">
      <xsd:simpleType>
        <xsd:restriction base="dms:DateTime"/>
      </xsd:simpleType>
    </xsd:element>
    <xsd:element name="EmAttachCount" ma:index="10" nillable="true" ma:displayName="Email Attachment Count" ma:internalName="EmAttachCount" ma:readOnly="false">
      <xsd:simpleType>
        <xsd:restriction base="dms:Text"/>
      </xsd:simpleType>
    </xsd:element>
    <xsd:element name="EmAttachmentNames" ma:index="11" nillable="true" ma:displayName="Email Attachment Names" ma:internalName="EmAttachmentNames" ma:readOnly="false">
      <xsd:simpleType>
        <xsd:restriction base="dms:Note"/>
      </xsd:simpleType>
    </xsd:element>
    <xsd:element name="EmBCC" ma:index="12" nillable="true" ma:displayName="Email BCC" ma:internalName="EmBCC" ma:readOnly="false">
      <xsd:simpleType>
        <xsd:restriction base="dms:Note"/>
      </xsd:simpleType>
    </xsd:element>
    <xsd:element name="EmBCCSMTPAddress" ma:index="13" nillable="true" ma:displayName="Email BCC SMTP Address" ma:internalName="EmBCCSMTPAddress" ma:readOnly="false">
      <xsd:simpleType>
        <xsd:restriction base="dms:Note"/>
      </xsd:simpleType>
    </xsd:element>
    <xsd:element name="EmBody" ma:index="14" nillable="true" ma:displayName="Email Body" ma:internalName="EmBody" ma:readOnly="false">
      <xsd:simpleType>
        <xsd:restriction base="dms:Note"/>
      </xsd:simpleType>
    </xsd:element>
    <xsd:element name="EmCategory" ma:index="15" nillable="true" ma:displayName="Email Category" ma:internalName="EmCategory" ma:readOnly="false">
      <xsd:simpleType>
        <xsd:restriction base="dms:Text"/>
      </xsd:simpleType>
    </xsd:element>
    <xsd:element name="EmCC" ma:index="16" nillable="true" ma:displayName="Email CC" ma:internalName="EmCC" ma:readOnly="false">
      <xsd:simpleType>
        <xsd:restriction base="dms:Note"/>
      </xsd:simpleType>
    </xsd:element>
    <xsd:element name="EmCCSMTPAddress" ma:index="17" nillable="true" ma:displayName="Email CC SMTP Address" ma:internalName="EmCCSMTPAddress" ma:readOnly="false">
      <xsd:simpleType>
        <xsd:restriction base="dms:Note"/>
      </xsd:simpleType>
    </xsd:element>
    <xsd:element name="EmCompanies" ma:index="18" nillable="true" ma:displayName="Email Companies" ma:internalName="EmCompanies" ma:readOnly="false">
      <xsd:simpleType>
        <xsd:restriction base="dms:Text"/>
      </xsd:simpleType>
    </xsd:element>
    <xsd:element name="EmCon" ma:index="19" nillable="true" ma:displayName="Email Conversation" ma:internalName="EmCon" ma:readOnly="false">
      <xsd:simpleType>
        <xsd:restriction base="dms:Text"/>
      </xsd:simpleType>
    </xsd:element>
    <xsd:element name="EmConversationID" ma:index="20" nillable="true" ma:displayName="Email Conversation ID" ma:internalName="EmConversationID" ma:readOnly="false">
      <xsd:simpleType>
        <xsd:restriction base="dms:Note">
          <xsd:maxLength value="255"/>
        </xsd:restriction>
      </xsd:simpleType>
    </xsd:element>
    <xsd:element name="EmConversationIndex" ma:index="21" nillable="true" ma:displayName="Email Conversation Index" ma:internalName="EmConversationIndex" ma:readOnly="false">
      <xsd:simpleType>
        <xsd:restriction base="dms:Note">
          <xsd:maxLength value="255"/>
        </xsd:restriction>
      </xsd:simpleType>
    </xsd:element>
    <xsd:element name="EmDate" ma:index="22" nillable="true" ma:displayName="Email Date" ma:format="DateTime" ma:internalName="EmDate" ma:readOnly="false">
      <xsd:simpleType>
        <xsd:restriction base="dms:DateTime"/>
      </xsd:simpleType>
    </xsd:element>
    <xsd:element name="EmDateReceived" ma:index="23" nillable="true" ma:displayName="Email Date Received" ma:format="DateTime" ma:internalName="EmDateReceived" ma:readOnly="false">
      <xsd:simpleType>
        <xsd:restriction base="dms:DateTime"/>
      </xsd:simpleType>
    </xsd:element>
    <xsd:element name="EmDateSent" ma:index="24" nillable="true" ma:displayName="Email Date Sent" ma:format="DateTime" ma:internalName="EmDateSent" ma:readOnly="false">
      <xsd:simpleType>
        <xsd:restriction base="dms:DateTime"/>
      </xsd:simpleType>
    </xsd:element>
    <xsd:element name="EmFrom" ma:index="25" nillable="true" ma:displayName="Email From" ma:internalName="EmFrom" ma:readOnly="false">
      <xsd:simpleType>
        <xsd:restriction base="dms:Text"/>
      </xsd:simpleType>
    </xsd:element>
    <xsd:element name="EmFromName" ma:index="26" nillable="true" ma:displayName="Email From Name" ma:internalName="EmFromName" ma:readOnly="false">
      <xsd:simpleType>
        <xsd:restriction base="dms:Text"/>
      </xsd:simpleType>
    </xsd:element>
    <xsd:element name="EmFromSMTPAddress" ma:index="27" nillable="true" ma:displayName="Email From SMTP Address" ma:internalName="EmFromSMTPAddress" ma:readOnly="false">
      <xsd:simpleType>
        <xsd:restriction base="dms:Text"/>
      </xsd:simpleType>
    </xsd:element>
    <xsd:element name="EmHasAttachments" ma:index="28" nillable="true" ma:displayName="Email Has Attachments" ma:internalName="EmHasAttachments" ma:readOnly="false">
      <xsd:simpleType>
        <xsd:restriction base="dms:Boolean"/>
      </xsd:simpleType>
    </xsd:element>
    <xsd:element name="EmID" ma:index="29" nillable="true" ma:displayName="Email ID" ma:internalName="EmID" ma:readOnly="false">
      <xsd:simpleType>
        <xsd:restriction base="dms:Text"/>
      </xsd:simpleType>
    </xsd:element>
    <xsd:element name="EmImportance" ma:index="30" nillable="true" ma:displayName="Email Importance" ma:internalName="EmImportance" ma:readOnly="false">
      <xsd:simpleType>
        <xsd:restriction base="dms:Number"/>
      </xsd:simpleType>
    </xsd:element>
    <xsd:element name="EmReceivedByName" ma:index="31" nillable="true" ma:displayName="Email Received By Name" ma:internalName="EmReceivedByName" ma:readOnly="false">
      <xsd:simpleType>
        <xsd:restriction base="dms:Text"/>
      </xsd:simpleType>
    </xsd:element>
    <xsd:element name="EmReceivedOnBehalfOfName" ma:index="32" nillable="true" ma:displayName="Email Received On Behalf Of Name" ma:internalName="EmReceivedOnBehalfOfName" ma:readOnly="false">
      <xsd:simpleType>
        <xsd:restriction base="dms:Text"/>
      </xsd:simpleType>
    </xsd:element>
    <xsd:element name="EmReplyRecipientNames" ma:index="33" nillable="true" ma:displayName="Email Reply Recipient Names" ma:internalName="EmReplyRecipientNames" ma:readOnly="false">
      <xsd:simpleType>
        <xsd:restriction base="dms:Text"/>
      </xsd:simpleType>
    </xsd:element>
    <xsd:element name="EmReplyRecipients" ma:index="34" nillable="true" ma:displayName="Email Reply Recipients" ma:internalName="EmReplyRecipients" ma:readOnly="false">
      <xsd:simpleType>
        <xsd:restriction base="dms:Text"/>
      </xsd:simpleType>
    </xsd:element>
    <xsd:element name="EmRetentionPolicyName" ma:index="35" nillable="true" ma:displayName="Email Retention Policy Name" ma:internalName="EmRetentionPolicyName" ma:readOnly="false">
      <xsd:simpleType>
        <xsd:restriction base="dms:Text"/>
      </xsd:simpleType>
    </xsd:element>
    <xsd:element name="EmSensitivity" ma:index="36" nillable="true" ma:displayName="Email Sensitivity" ma:internalName="EmSensitivity" ma:readOnly="false">
      <xsd:simpleType>
        <xsd:restriction base="dms:Number"/>
      </xsd:simpleType>
    </xsd:element>
    <xsd:element name="EmSentOnBehalfOfName" ma:index="37" nillable="true" ma:displayName="Email Sent On Behalf Of Name" ma:internalName="EmSentOnBehalfOfName" ma:readOnly="false">
      <xsd:simpleType>
        <xsd:restriction base="dms:Text"/>
      </xsd:simpleType>
    </xsd:element>
    <xsd:element name="EmSubject" ma:index="38" nillable="true" ma:displayName="Email Subject" ma:internalName="EmSubject" ma:readOnly="false">
      <xsd:simpleType>
        <xsd:restriction base="dms:Text"/>
      </xsd:simpleType>
    </xsd:element>
    <xsd:element name="EmTo" ma:index="39" nillable="true" ma:displayName="Email To" ma:internalName="EmTo" ma:readOnly="false">
      <xsd:simpleType>
        <xsd:restriction base="dms:Note"/>
      </xsd:simpleType>
    </xsd:element>
    <xsd:element name="EmToAddress" ma:index="40" nillable="true" ma:displayName="Email To Address" ma:internalName="EmToAddress" ma:readOnly="false">
      <xsd:simpleType>
        <xsd:restriction base="dms:Note"/>
      </xsd:simpleType>
    </xsd:element>
    <xsd:element name="EmToSMTPAddress" ma:index="41" nillable="true" ma:displayName="Email To SMTP Address" ma:internalName="EmToSMTPAddress" ma:readOnly="false">
      <xsd:simpleType>
        <xsd:restriction base="dms:Note"/>
      </xsd:simpleType>
    </xsd:element>
    <xsd:element name="EmType" ma:index="42" nillable="true" ma:displayName="Email Type" ma:internalName="EmTyp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25be9-19a6-40d7-8792-0d05ac0bb34a" elementFormDefault="qualified">
    <xsd:import namespace="http://schemas.microsoft.com/office/2006/documentManagement/types"/>
    <xsd:import namespace="http://schemas.microsoft.com/office/infopath/2007/PartnerControls"/>
    <xsd:element name="_dlc_DocId" ma:index="6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6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Content Type"/>
        <xsd:element ref="dc:title" minOccurs="0" maxOccurs="1" ma:index="5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ttachCount xmlns="http://schemas.microsoft.com/sharepoint/v3/fields" xsi:nil="true"/>
    <EmAttachmentNames xmlns="http://schemas.microsoft.com/sharepoint/v3/fields" xsi:nil="true"/>
    <EmReceivedOnBehalfOfName xmlns="http://schemas.microsoft.com/sharepoint/v3/fields" xsi:nil="true"/>
    <HSContainmentKeywords xmlns="d9c6f299-dc7c-49c5-a3f7-54d1288b5f35" xsi:nil="true"/>
    <EmImportance xmlns="http://schemas.microsoft.com/sharepoint/v3/fields" xsi:nil="true"/>
    <EmCC xmlns="http://schemas.microsoft.com/sharepoint/v3/fields" xsi:nil="true"/>
    <EmCCSMTPAddress xmlns="http://schemas.microsoft.com/sharepoint/v3/fields" xsi:nil="true"/>
    <EmReceivedByName xmlns="http://schemas.microsoft.com/sharepoint/v3/fields" xsi:nil="true"/>
    <EmSentOnBehalfOfName xmlns="http://schemas.microsoft.com/sharepoint/v3/fields" xsi:nil="true"/>
    <EmCompanies xmlns="http://schemas.microsoft.com/sharepoint/v3/fields" xsi:nil="true"/>
    <EmID xmlns="http://schemas.microsoft.com/sharepoint/v3/fields" xsi:nil="true"/>
    <DocModifiedSaved xmlns="http://schemas.microsoft.com/sharepoint/v3/fields" xsi:nil="true"/>
    <EmBCC xmlns="http://schemas.microsoft.com/sharepoint/v3/fields" xsi:nil="true"/>
    <EmBCCSMTPAddress xmlns="http://schemas.microsoft.com/sharepoint/v3/fields" xsi:nil="true"/>
    <EmCon xmlns="http://schemas.microsoft.com/sharepoint/v3/fields" xsi:nil="true"/>
    <EmFromName xmlns="http://schemas.microsoft.com/sharepoint/v3/fields" xsi:nil="true"/>
    <EmHasAttachments xmlns="http://schemas.microsoft.com/sharepoint/v3/fields" xsi:nil="true"/>
    <EmRetentionPolicyName xmlns="http://schemas.microsoft.com/sharepoint/v3/fields" xsi:nil="true"/>
    <EmSubject xmlns="http://schemas.microsoft.com/sharepoint/v3/fields" xsi:nil="true"/>
    <EmType xmlns="http://schemas.microsoft.com/sharepoint/v3/fields" xsi:nil="true"/>
    <EmDateSent xmlns="http://schemas.microsoft.com/sharepoint/v3/fields" xsi:nil="true"/>
    <EmReplyRecipientNames xmlns="http://schemas.microsoft.com/sharepoint/v3/fields" xsi:nil="true"/>
    <EmReplyRecipients xmlns="http://schemas.microsoft.com/sharepoint/v3/fields" xsi:nil="true"/>
    <EmDateReceived xmlns="http://schemas.microsoft.com/sharepoint/v3/fields" xsi:nil="true"/>
    <EmToAddress xmlns="http://schemas.microsoft.com/sharepoint/v3/fields" xsi:nil="true"/>
    <ContentOwner xmlns="d9c6f299-dc7c-49c5-a3f7-54d1288b5f35">
      <UserInfo>
        <DisplayName/>
        <AccountId xsi:nil="true"/>
        <AccountType/>
      </UserInfo>
    </ContentOwner>
    <EmFrom xmlns="http://schemas.microsoft.com/sharepoint/v3/fields" xsi:nil="true"/>
    <EmTo xmlns="http://schemas.microsoft.com/sharepoint/v3/fields" xsi:nil="true"/>
    <EmToSMTPAddress xmlns="http://schemas.microsoft.com/sharepoint/v3/fields" xsi:nil="true"/>
    <DeclassificationDate xmlns="d9c6f299-dc7c-49c5-a3f7-54d1288b5f35" xsi:nil="true"/>
    <NZBN xmlns="d9c6f299-dc7c-49c5-a3f7-54d1288b5f35" xsi:nil="true"/>
    <DocCreatedSaved xmlns="http://schemas.microsoft.com/sharepoint/v3/fields" xsi:nil="true"/>
    <EmDate xmlns="http://schemas.microsoft.com/sharepoint/v3/fields" xsi:nil="true"/>
    <EmSensitivity xmlns="http://schemas.microsoft.com/sharepoint/v3/fields" xsi:nil="true"/>
    <CategoryDescription xmlns="http://schemas.microsoft.com/sharepoint.v3" xsi:nil="true"/>
    <EmBody xmlns="http://schemas.microsoft.com/sharepoint/v3/fields" xsi:nil="true"/>
    <EmCategory xmlns="http://schemas.microsoft.com/sharepoint/v3/fields" xsi:nil="true"/>
    <EmFromSMTPAddress xmlns="http://schemas.microsoft.com/sharepoint/v3/fields" xsi:nil="true"/>
    <m57e2569c9854992bd60e4e220825908 xmlns="d9c6f299-dc7c-49c5-a3f7-54d1288b5f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Customer ＆ Community Engagement</TermName>
          <TermId xmlns="http://schemas.microsoft.com/office/infopath/2007/PartnerControls">659d27ba-b1c6-43e9-a7d9-d29e4cd62406</TermId>
        </TermInfo>
      </Terms>
    </m57e2569c9854992bd60e4e220825908>
    <TaxCatchAll xmlns="d9c6f299-dc7c-49c5-a3f7-54d1288b5f35">
      <Value>6</Value>
      <Value>1034</Value>
      <Value>9</Value>
    </TaxCatchAll>
    <c996ada1f4cc4fa2ab25cb621c3f449b xmlns="d9c6f299-dc7c-49c5-a3f7-54d1288b5f35">
      <Terms xmlns="http://schemas.microsoft.com/office/infopath/2007/PartnerControls"/>
    </c996ada1f4cc4fa2ab25cb621c3f449b>
    <ne53df6763b64775a43160ce2b962c06 xmlns="d9c6f299-dc7c-49c5-a3f7-54d1288b5f35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2024/25</TermName>
          <TermId xmlns="http://schemas.microsoft.com/office/infopath/2007/PartnerControls">e7321716-9338-4df9-ac6d-15e1a964ea04</TermId>
        </TermInfo>
      </Terms>
    </ne53df6763b64775a43160ce2b962c06>
    <k79c862f7a324038930b3b631bdedeb0 xmlns="d9c6f299-dc7c-49c5-a3f7-54d1288b5f35">
      <Terms xmlns="http://schemas.microsoft.com/office/infopath/2007/PartnerControls"/>
    </k79c862f7a324038930b3b631bdedeb0>
    <Key_x0020_Words xmlns="d9c6f299-dc7c-49c5-a3f7-54d1288b5f35" xsi:nil="true"/>
    <Subjects xmlns="d9c6f299-dc7c-49c5-a3f7-54d1288b5f35" xsi:nil="true"/>
    <EmConversationID xmlns="http://schemas.microsoft.com/sharepoint/v3/fields" xsi:nil="true"/>
    <EmConversationIndex xmlns="http://schemas.microsoft.com/sharepoint/v3/fields" xsi:nil="true"/>
    <na367c898b5b4354a9bc990fd11a5af7 xmlns="d9c6f299-dc7c-49c5-a3f7-54d1288b5f35">
      <Terms xmlns="http://schemas.microsoft.com/office/infopath/2007/PartnerControls"/>
    </na367c898b5b4354a9bc990fd11a5af7>
    <d16fcaaa16c84c999d2646260d0aefec xmlns="d9c6f299-dc7c-49c5-a3f7-54d1288b5f35">
      <Terms xmlns="http://schemas.microsoft.com/office/infopath/2007/PartnerControls"/>
    </d16fcaaa16c84c999d2646260d0aefec>
    <_dlc_DocId xmlns="64b25be9-19a6-40d7-8792-0d05ac0bb34a">NZEPA-1016668965-420473</_dlc_DocId>
    <_dlc_DocIdUrl xmlns="64b25be9-19a6-40d7-8792-0d05ac0bb34a">
      <Url>https://epaintune.sharepoint.com/teams/CEC_Engagement/_layouts/15/DocIdRedir.aspx?ID=NZEPA-1016668965-420473</Url>
      <Description>NZEPA-1016668965-420473</Description>
    </_dlc_DocIdUrl>
  </documentManagement>
</p:properties>
</file>

<file path=customXml/itemProps1.xml><?xml version="1.0" encoding="utf-8"?>
<ds:datastoreItem xmlns:ds="http://schemas.openxmlformats.org/officeDocument/2006/customXml" ds:itemID="{75DE5159-AF14-4219-B8A5-1CCEDFF6BBC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47F67DB-24F3-4ABA-A7F9-D08DDA89020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1308529-436A-4510-9DE8-AD3E352BD96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0B3237B-9218-4C39-A876-07ADC93A6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c6f299-dc7c-49c5-a3f7-54d1288b5f35"/>
    <ds:schemaRef ds:uri="http://schemas.microsoft.com/sharepoint.v3"/>
    <ds:schemaRef ds:uri="http://schemas.microsoft.com/sharepoint/v3/fields"/>
    <ds:schemaRef ds:uri="64b25be9-19a6-40d7-8792-0d05ac0bb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B1BBAEE-E4E0-4A65-B46E-4D5B6EB7DE3E}">
  <ds:schemaRefs>
    <ds:schemaRef ds:uri="http://schemas.microsoft.com/sharepoint.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d9c6f299-dc7c-49c5-a3f7-54d1288b5f35"/>
    <ds:schemaRef ds:uri="http://schemas.microsoft.com/office/2006/documentManagement/types"/>
    <ds:schemaRef ds:uri="http://schemas.microsoft.com/sharepoint/v3/fields"/>
    <ds:schemaRef ds:uri="64b25be9-19a6-40d7-8792-0d05ac0bb34a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Fast-track PPT Template</Template>
  <TotalTime>2744</TotalTime>
  <Words>48</Words>
  <Application>Microsoft Office PowerPoint</Application>
  <PresentationFormat>Widescreen</PresentationFormat>
  <Paragraphs>10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Source Sans Pro</vt:lpstr>
      <vt:lpstr>Source Sans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Raksha Nand</dc:creator>
  <cp:lastModifiedBy>Gabi Le Roy</cp:lastModifiedBy>
  <cp:revision>7</cp:revision>
  <cp:lastPrinted>2025-01-28T03:00:44Z</cp:lastPrinted>
  <dcterms:created xsi:type="dcterms:W3CDTF">2025-04-29T03:47:11Z</dcterms:created>
  <dcterms:modified xsi:type="dcterms:W3CDTF">2025-05-01T20:52:46Z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0x0101002D98650453921445944171B33CD6F87700E05C416494FF884B8FD1FA605B655841</vt:lpwstr>
  </property>
  <property fmtid="{D5CDD505-2E9C-101B-9397-08002B2CF9AE}" pid="3" name="b762c43d7ff0410895efb805ad8c2a49">
    <vt:lpwstr>2021|44a441bf-c7bc-4744-98fd-bc14e1d194e2</vt:lpwstr>
  </property>
  <property fmtid="{D5CDD505-2E9C-101B-9397-08002B2CF9AE}" pid="4" name="m0c1894656014760af731de2a3be6e75">
    <vt:lpwstr/>
  </property>
  <property fmtid="{D5CDD505-2E9C-101B-9397-08002B2CF9AE}" pid="5" name="n8e854d3d8f64ceb8add7745cab68b57">
    <vt:lpwstr/>
  </property>
  <property fmtid="{D5CDD505-2E9C-101B-9397-08002B2CF9AE}" pid="6" name="BusinessUnit">
    <vt:lpwstr>9;#Customer ＆ Community Engagement|659d27ba-b1c6-43e9-a7d9-d29e4cd62406</vt:lpwstr>
  </property>
  <property fmtid="{D5CDD505-2E9C-101B-9397-08002B2CF9AE}" pid="7" name="MediaServiceImageTags">
    <vt:lpwstr/>
  </property>
  <property fmtid="{D5CDD505-2E9C-101B-9397-08002B2CF9AE}" pid="8" name="j262f195e5674bf182f131ff408ddcea">
    <vt:lpwstr/>
  </property>
  <property fmtid="{D5CDD505-2E9C-101B-9397-08002B2CF9AE}" pid="9" name="ldbc89ded1414425bf4b4815d7252986">
    <vt:lpwstr/>
  </property>
  <property fmtid="{D5CDD505-2E9C-101B-9397-08002B2CF9AE}" pid="10" name="ke45ad5a9b1e4ac6984a06be83385581">
    <vt:lpwstr/>
  </property>
  <property fmtid="{D5CDD505-2E9C-101B-9397-08002B2CF9AE}" pid="11" name="ProcurementMethod">
    <vt:lpwstr/>
  </property>
  <property fmtid="{D5CDD505-2E9C-101B-9397-08002B2CF9AE}" pid="12" name="kb1a1dd83a184636b5fc077b67a1afb4">
    <vt:lpwstr/>
  </property>
  <property fmtid="{D5CDD505-2E9C-101B-9397-08002B2CF9AE}" pid="13" name="Period">
    <vt:lpwstr/>
  </property>
  <property fmtid="{D5CDD505-2E9C-101B-9397-08002B2CF9AE}" pid="14" name="ContractType">
    <vt:lpwstr/>
  </property>
  <property fmtid="{D5CDD505-2E9C-101B-9397-08002B2CF9AE}" pid="15" name="Service category">
    <vt:lpwstr/>
  </property>
  <property fmtid="{D5CDD505-2E9C-101B-9397-08002B2CF9AE}" pid="16" name="Locations">
    <vt:lpwstr/>
  </property>
  <property fmtid="{D5CDD505-2E9C-101B-9397-08002B2CF9AE}" pid="17" name="gcb6092e809248b2a1786f3da47f50a8">
    <vt:lpwstr/>
  </property>
  <property fmtid="{D5CDD505-2E9C-101B-9397-08002B2CF9AE}" pid="18" name="SortingKey">
    <vt:lpwstr/>
  </property>
  <property fmtid="{D5CDD505-2E9C-101B-9397-08002B2CF9AE}" pid="19" name="Organisation">
    <vt:lpwstr/>
  </property>
  <property fmtid="{D5CDD505-2E9C-101B-9397-08002B2CF9AE}" pid="20" name="ContractForm">
    <vt:lpwstr/>
  </property>
  <property fmtid="{D5CDD505-2E9C-101B-9397-08002B2CF9AE}" pid="21" name="CalendarYear">
    <vt:lpwstr>6;#2021|44a441bf-c7bc-4744-98fd-bc14e1d194e2</vt:lpwstr>
  </property>
  <property fmtid="{D5CDD505-2E9C-101B-9397-08002B2CF9AE}" pid="22" name="FinancialYear">
    <vt:lpwstr>1034;#2024/25|e7321716-9338-4df9-ac6d-15e1a964ea04</vt:lpwstr>
  </property>
  <property fmtid="{D5CDD505-2E9C-101B-9397-08002B2CF9AE}" pid="23" name="Legislation">
    <vt:lpwstr/>
  </property>
  <property fmtid="{D5CDD505-2E9C-101B-9397-08002B2CF9AE}" pid="24" name="ProjectPhase">
    <vt:lpwstr/>
  </property>
  <property fmtid="{D5CDD505-2E9C-101B-9397-08002B2CF9AE}" pid="25" name="lcf76f155ced4ddcb4097134ff3c332f">
    <vt:lpwstr/>
  </property>
  <property fmtid="{D5CDD505-2E9C-101B-9397-08002B2CF9AE}" pid="26" name="Service_x0020_category">
    <vt:lpwstr/>
  </property>
  <property fmtid="{D5CDD505-2E9C-101B-9397-08002B2CF9AE}" pid="27" name="k3ba82bb806b47ada10fce19fe10cb91">
    <vt:lpwstr/>
  </property>
  <property fmtid="{D5CDD505-2E9C-101B-9397-08002B2CF9AE}" pid="28" name="Publisher">
    <vt:lpwstr/>
  </property>
  <property fmtid="{D5CDD505-2E9C-101B-9397-08002B2CF9AE}" pid="29" name="FinancialAuthority">
    <vt:lpwstr/>
  </property>
  <property fmtid="{D5CDD505-2E9C-101B-9397-08002B2CF9AE}" pid="30" name="fa6694ac82354da2a3513b45c68a9e5d">
    <vt:lpwstr/>
  </property>
  <property fmtid="{D5CDD505-2E9C-101B-9397-08002B2CF9AE}" pid="31" name="SecurityClassificationMarking">
    <vt:lpwstr/>
  </property>
  <property fmtid="{D5CDD505-2E9C-101B-9397-08002B2CF9AE}" pid="32" name="e8b01e27bf0f41a6bdc60db2b94498fd">
    <vt:lpwstr/>
  </property>
  <property fmtid="{D5CDD505-2E9C-101B-9397-08002B2CF9AE}" pid="33" name="Vendor">
    <vt:lpwstr/>
  </property>
  <property fmtid="{D5CDD505-2E9C-101B-9397-08002B2CF9AE}" pid="34" name="_dlc_DocIdItemGuid">
    <vt:lpwstr>914b785b-e4e5-49aa-a4a2-e7ec0dd37d74</vt:lpwstr>
  </property>
</Properties>
</file>